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9"/>
  </p:notesMasterIdLst>
  <p:sldIdLst>
    <p:sldId id="289" r:id="rId2"/>
    <p:sldId id="288" r:id="rId3"/>
    <p:sldId id="276" r:id="rId4"/>
    <p:sldId id="981" r:id="rId5"/>
    <p:sldId id="979" r:id="rId6"/>
    <p:sldId id="301" r:id="rId7"/>
    <p:sldId id="973" r:id="rId8"/>
    <p:sldId id="975" r:id="rId9"/>
    <p:sldId id="974" r:id="rId10"/>
    <p:sldId id="982" r:id="rId11"/>
    <p:sldId id="983" r:id="rId12"/>
    <p:sldId id="986" r:id="rId13"/>
    <p:sldId id="984" r:id="rId14"/>
    <p:sldId id="977" r:id="rId15"/>
    <p:sldId id="985" r:id="rId16"/>
    <p:sldId id="279" r:id="rId17"/>
    <p:sldId id="28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75693" autoAdjust="0"/>
  </p:normalViewPr>
  <p:slideViewPr>
    <p:cSldViewPr snapToGrid="0">
      <p:cViewPr varScale="1">
        <p:scale>
          <a:sx n="78" d="100"/>
          <a:sy n="78" d="100"/>
        </p:scale>
        <p:origin x="1776" y="176"/>
      </p:cViewPr>
      <p:guideLst/>
    </p:cSldViewPr>
  </p:slideViewPr>
  <p:notesTextViewPr>
    <p:cViewPr>
      <p:scale>
        <a:sx n="1" d="1"/>
        <a:sy n="1" d="1"/>
      </p:scale>
      <p:origin x="0" y="0"/>
    </p:cViewPr>
  </p:notesTextViewPr>
  <p:notesViewPr>
    <p:cSldViewPr snapToGrid="0">
      <p:cViewPr varScale="1">
        <p:scale>
          <a:sx n="84" d="100"/>
          <a:sy n="84" d="100"/>
        </p:scale>
        <p:origin x="396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8D3E4-E424-4E8E-A8FC-4F44B0BCCDAD}" type="datetimeFigureOut">
              <a:rPr lang="en-US" smtClean="0"/>
              <a:t>9/23/22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BA0578-3D6A-455E-9619-247ED93DAB65}" type="slidenum">
              <a:rPr lang="en-US" smtClean="0"/>
              <a:t>‹#›</a:t>
            </a:fld>
            <a:endParaRPr lang="en-US" dirty="0"/>
          </a:p>
        </p:txBody>
      </p:sp>
    </p:spTree>
    <p:extLst>
      <p:ext uri="{BB962C8B-B14F-4D97-AF65-F5344CB8AC3E}">
        <p14:creationId xmlns:p14="http://schemas.microsoft.com/office/powerpoint/2010/main" val="354315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br.org/2014/10/why-your-brain-loves-good-storytell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third MB Mentors Collective session.  MBM established this group to address issues specific to women in the workplace. Last Fall we sent out a survey asking our female clients what issue were important to them. Effectively crafting and presenting your company story was among the top issues identified.  </a:t>
            </a:r>
          </a:p>
        </p:txBody>
      </p:sp>
      <p:sp>
        <p:nvSpPr>
          <p:cNvPr id="4" name="Slide Number Placeholder 3"/>
          <p:cNvSpPr>
            <a:spLocks noGrp="1"/>
          </p:cNvSpPr>
          <p:nvPr>
            <p:ph type="sldNum" sz="quarter" idx="5"/>
          </p:nvPr>
        </p:nvSpPr>
        <p:spPr/>
        <p:txBody>
          <a:bodyPr/>
          <a:lstStyle/>
          <a:p>
            <a:fld id="{3ABA0578-3D6A-455E-9619-247ED93DAB65}" type="slidenum">
              <a:rPr lang="en-US" smtClean="0"/>
              <a:t>1</a:t>
            </a:fld>
            <a:endParaRPr lang="en-US" dirty="0"/>
          </a:p>
        </p:txBody>
      </p:sp>
    </p:spTree>
    <p:extLst>
      <p:ext uri="{BB962C8B-B14F-4D97-AF65-F5344CB8AC3E}">
        <p14:creationId xmlns:p14="http://schemas.microsoft.com/office/powerpoint/2010/main" val="543274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this session , you should all have received a worksheet that outlines a simple process to develop your 60-second company story.</a:t>
            </a:r>
          </a:p>
          <a:p>
            <a:endParaRPr lang="en-US" dirty="0"/>
          </a:p>
          <a:p>
            <a:r>
              <a:rPr lang="en-US" dirty="0"/>
              <a:t>An effective 60 second story  simply and concisely addresses these 5 questions.</a:t>
            </a:r>
          </a:p>
          <a:p>
            <a:endParaRPr lang="en-US" dirty="0"/>
          </a:p>
          <a:p>
            <a:r>
              <a:rPr lang="en-US" dirty="0"/>
              <a:t>In a few minutes we are going to divide participants into small breakout sessions where you will be able to share and receive feedback on your initial company story. If you have not had time to work on your story, you will be able share a little about your company and ask your fellow participants for input in a safe and confidential environment.</a:t>
            </a:r>
          </a:p>
        </p:txBody>
      </p:sp>
      <p:sp>
        <p:nvSpPr>
          <p:cNvPr id="4" name="Slide Number Placeholder 3"/>
          <p:cNvSpPr>
            <a:spLocks noGrp="1"/>
          </p:cNvSpPr>
          <p:nvPr>
            <p:ph type="sldNum" sz="quarter" idx="5"/>
          </p:nvPr>
        </p:nvSpPr>
        <p:spPr/>
        <p:txBody>
          <a:bodyPr/>
          <a:lstStyle/>
          <a:p>
            <a:fld id="{3ABA0578-3D6A-455E-9619-247ED93DAB65}" type="slidenum">
              <a:rPr lang="en-US" smtClean="0"/>
              <a:t>10</a:t>
            </a:fld>
            <a:endParaRPr lang="en-US" dirty="0"/>
          </a:p>
        </p:txBody>
      </p:sp>
    </p:spTree>
    <p:extLst>
      <p:ext uri="{BB962C8B-B14F-4D97-AF65-F5344CB8AC3E}">
        <p14:creationId xmlns:p14="http://schemas.microsoft.com/office/powerpoint/2010/main" val="1997123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great example of an effective company story from a Minnesota vegetable farm</a:t>
            </a:r>
          </a:p>
        </p:txBody>
      </p:sp>
      <p:sp>
        <p:nvSpPr>
          <p:cNvPr id="4" name="Slide Number Placeholder 3"/>
          <p:cNvSpPr>
            <a:spLocks noGrp="1"/>
          </p:cNvSpPr>
          <p:nvPr>
            <p:ph type="sldNum" sz="quarter" idx="5"/>
          </p:nvPr>
        </p:nvSpPr>
        <p:spPr/>
        <p:txBody>
          <a:bodyPr/>
          <a:lstStyle/>
          <a:p>
            <a:fld id="{3ABA0578-3D6A-455E-9619-247ED93DAB65}" type="slidenum">
              <a:rPr lang="en-US" smtClean="0"/>
              <a:t>11</a:t>
            </a:fld>
            <a:endParaRPr lang="en-US" dirty="0"/>
          </a:p>
        </p:txBody>
      </p:sp>
    </p:spTree>
    <p:extLst>
      <p:ext uri="{BB962C8B-B14F-4D97-AF65-F5344CB8AC3E}">
        <p14:creationId xmlns:p14="http://schemas.microsoft.com/office/powerpoint/2010/main" val="3892277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yourself these questions if a great way to test your story.  </a:t>
            </a:r>
          </a:p>
        </p:txBody>
      </p:sp>
      <p:sp>
        <p:nvSpPr>
          <p:cNvPr id="4" name="Slide Number Placeholder 3"/>
          <p:cNvSpPr>
            <a:spLocks noGrp="1"/>
          </p:cNvSpPr>
          <p:nvPr>
            <p:ph type="sldNum" sz="quarter" idx="5"/>
          </p:nvPr>
        </p:nvSpPr>
        <p:spPr/>
        <p:txBody>
          <a:bodyPr/>
          <a:lstStyle/>
          <a:p>
            <a:fld id="{3ABA0578-3D6A-455E-9619-247ED93DAB65}" type="slidenum">
              <a:rPr lang="en-US" smtClean="0"/>
              <a:t>12</a:t>
            </a:fld>
            <a:endParaRPr lang="en-US" dirty="0"/>
          </a:p>
        </p:txBody>
      </p:sp>
    </p:spTree>
    <p:extLst>
      <p:ext uri="{BB962C8B-B14F-4D97-AF65-F5344CB8AC3E}">
        <p14:creationId xmlns:p14="http://schemas.microsoft.com/office/powerpoint/2010/main" val="926633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time I will assign you to small breakout sessions facilitated by MBM Mentors - Pauline, Sara and Sahar. After 15 minutes, we will all come back together to share what we have learned.</a:t>
            </a:r>
          </a:p>
        </p:txBody>
      </p:sp>
      <p:sp>
        <p:nvSpPr>
          <p:cNvPr id="4" name="Slide Number Placeholder 3"/>
          <p:cNvSpPr>
            <a:spLocks noGrp="1"/>
          </p:cNvSpPr>
          <p:nvPr>
            <p:ph type="sldNum" sz="quarter" idx="5"/>
          </p:nvPr>
        </p:nvSpPr>
        <p:spPr/>
        <p:txBody>
          <a:bodyPr/>
          <a:lstStyle/>
          <a:p>
            <a:fld id="{3ABA0578-3D6A-455E-9619-247ED93DAB65}" type="slidenum">
              <a:rPr lang="en-US" smtClean="0"/>
              <a:t>13</a:t>
            </a:fld>
            <a:endParaRPr lang="en-US" dirty="0"/>
          </a:p>
        </p:txBody>
      </p:sp>
    </p:spTree>
    <p:extLst>
      <p:ext uri="{BB962C8B-B14F-4D97-AF65-F5344CB8AC3E}">
        <p14:creationId xmlns:p14="http://schemas.microsoft.com/office/powerpoint/2010/main" val="714735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Storytelling is not only a necessary strategy for marketing yourself to potential customers, but also the best way to gain the attention of investors or grant providers, create partnerships, and establish yourself in the industry. </a:t>
            </a:r>
          </a:p>
          <a:p>
            <a:endParaRPr lang="en-US" dirty="0"/>
          </a:p>
          <a:p>
            <a:r>
              <a:rPr lang="en-US" dirty="0"/>
              <a:t>On top of that, storytelling is an excellent way to onboard new employees who care deeply about your company’s products and mission.</a:t>
            </a:r>
          </a:p>
          <a:p>
            <a:endParaRPr lang="en-US" dirty="0"/>
          </a:p>
        </p:txBody>
      </p:sp>
      <p:sp>
        <p:nvSpPr>
          <p:cNvPr id="4" name="Slide Number Placeholder 3"/>
          <p:cNvSpPr>
            <a:spLocks noGrp="1"/>
          </p:cNvSpPr>
          <p:nvPr>
            <p:ph type="sldNum" sz="quarter" idx="5"/>
          </p:nvPr>
        </p:nvSpPr>
        <p:spPr/>
        <p:txBody>
          <a:bodyPr/>
          <a:lstStyle/>
          <a:p>
            <a:fld id="{3ABA0578-3D6A-455E-9619-247ED93DAB65}" type="slidenum">
              <a:rPr lang="en-US" smtClean="0"/>
              <a:t>14</a:t>
            </a:fld>
            <a:endParaRPr lang="en-US" dirty="0"/>
          </a:p>
        </p:txBody>
      </p:sp>
    </p:spTree>
    <p:extLst>
      <p:ext uri="{BB962C8B-B14F-4D97-AF65-F5344CB8AC3E}">
        <p14:creationId xmlns:p14="http://schemas.microsoft.com/office/powerpoint/2010/main" val="1232125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p:txBody>
      </p:sp>
      <p:sp>
        <p:nvSpPr>
          <p:cNvPr id="4" name="Slide Number Placeholder 3"/>
          <p:cNvSpPr>
            <a:spLocks noGrp="1"/>
          </p:cNvSpPr>
          <p:nvPr>
            <p:ph type="sldNum" sz="quarter" idx="5"/>
          </p:nvPr>
        </p:nvSpPr>
        <p:spPr/>
        <p:txBody>
          <a:bodyPr/>
          <a:lstStyle/>
          <a:p>
            <a:fld id="{3ABA0578-3D6A-455E-9619-247ED93DAB65}" type="slidenum">
              <a:rPr lang="en-US" smtClean="0"/>
              <a:t>16</a:t>
            </a:fld>
            <a:endParaRPr lang="en-US" dirty="0"/>
          </a:p>
        </p:txBody>
      </p:sp>
    </p:spTree>
    <p:extLst>
      <p:ext uri="{BB962C8B-B14F-4D97-AF65-F5344CB8AC3E}">
        <p14:creationId xmlns:p14="http://schemas.microsoft.com/office/powerpoint/2010/main" val="1977991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BA0578-3D6A-455E-9619-247ED93DAB65}" type="slidenum">
              <a:rPr lang="en-US" smtClean="0"/>
              <a:t>17</a:t>
            </a:fld>
            <a:endParaRPr lang="en-US" dirty="0"/>
          </a:p>
        </p:txBody>
      </p:sp>
    </p:spTree>
    <p:extLst>
      <p:ext uri="{BB962C8B-B14F-4D97-AF65-F5344CB8AC3E}">
        <p14:creationId xmlns:p14="http://schemas.microsoft.com/office/powerpoint/2010/main" val="3896247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hosts to Introduce themselves.</a:t>
            </a:r>
          </a:p>
        </p:txBody>
      </p:sp>
      <p:sp>
        <p:nvSpPr>
          <p:cNvPr id="4" name="Slide Number Placeholder 3"/>
          <p:cNvSpPr>
            <a:spLocks noGrp="1"/>
          </p:cNvSpPr>
          <p:nvPr>
            <p:ph type="sldNum" sz="quarter" idx="5"/>
          </p:nvPr>
        </p:nvSpPr>
        <p:spPr/>
        <p:txBody>
          <a:bodyPr/>
          <a:lstStyle/>
          <a:p>
            <a:fld id="{3ABA0578-3D6A-455E-9619-247ED93DAB65}" type="slidenum">
              <a:rPr lang="en-US" smtClean="0"/>
              <a:t>2</a:t>
            </a:fld>
            <a:endParaRPr lang="en-US" dirty="0"/>
          </a:p>
        </p:txBody>
      </p:sp>
    </p:spTree>
    <p:extLst>
      <p:ext uri="{BB962C8B-B14F-4D97-AF65-F5344CB8AC3E}">
        <p14:creationId xmlns:p14="http://schemas.microsoft.com/office/powerpoint/2010/main" val="358884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15 minutes of this session will be an overview of the importance of having a compelling company story, the science behind storytelling and why it works.</a:t>
            </a:r>
          </a:p>
          <a:p>
            <a:endParaRPr lang="en-US" dirty="0"/>
          </a:p>
          <a:p>
            <a:r>
              <a:rPr lang="en-US" dirty="0"/>
              <a:t>We will then break out into small groups and spend 15 minutes to allow you to share and receive feedback on your story.  </a:t>
            </a:r>
          </a:p>
          <a:p>
            <a:endParaRPr lang="en-US" dirty="0"/>
          </a:p>
          <a:p>
            <a:r>
              <a:rPr lang="en-US" dirty="0"/>
              <a:t>After that we will come back together to summarize the learnings.</a:t>
            </a:r>
          </a:p>
        </p:txBody>
      </p:sp>
      <p:sp>
        <p:nvSpPr>
          <p:cNvPr id="4" name="Slide Number Placeholder 3"/>
          <p:cNvSpPr>
            <a:spLocks noGrp="1"/>
          </p:cNvSpPr>
          <p:nvPr>
            <p:ph type="sldNum" sz="quarter" idx="5"/>
          </p:nvPr>
        </p:nvSpPr>
        <p:spPr/>
        <p:txBody>
          <a:bodyPr/>
          <a:lstStyle/>
          <a:p>
            <a:fld id="{3ABA0578-3D6A-455E-9619-247ED93DAB65}" type="slidenum">
              <a:rPr lang="en-US" smtClean="0"/>
              <a:t>3</a:t>
            </a:fld>
            <a:endParaRPr lang="en-US" dirty="0"/>
          </a:p>
        </p:txBody>
      </p:sp>
    </p:spTree>
    <p:extLst>
      <p:ext uri="{BB962C8B-B14F-4D97-AF65-F5344CB8AC3E}">
        <p14:creationId xmlns:p14="http://schemas.microsoft.com/office/powerpoint/2010/main" val="70156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Everyone talks about delivering the perfect elevator “pitch”, but what does that really mean? It sounds so self-serving. Probably because it can be. Most people love to talk about themselves, right? But don’t make that outdated mistake.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today’s business world, relationships are the center of any marketing strategy and to cultivate the most effective relationships your focus should be on helping others not over talking about yourself.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 compelling company story is a a “confidently delivered, 30-60 second, easy-to-understand description about your company and your product or service but described in a way that demonstrates how you solve a challenge or problem.  The most important take away from this post is that “it really isn’t about you, but how you can help others.” </a:t>
            </a:r>
          </a:p>
          <a:p>
            <a:endParaRPr lang="en-US" dirty="0"/>
          </a:p>
          <a:p>
            <a:r>
              <a:rPr lang="en-US" dirty="0"/>
              <a:t>Marketing is all about cultivating relationships and when you are building a relationship with a prospect, customer or investor, it is  important to tell them how you can solve their problems or how you can be a valuable resource for them.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TV and radio, 60 seconds is enough time to establish a plot, develop memorable characters and introduce a touch of emotion or humor. Your company’s story should work the same way.  In any case, you need to get to the value proposition immediately.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‌Creating</a:t>
            </a:r>
            <a:r>
              <a:rPr lang="en-US" dirty="0"/>
              <a:t> your company story as a 60-second ad stops your audience in their tracks and instills a desire to hear more from you. </a:t>
            </a:r>
            <a:r>
              <a:rPr lang="en-US" sz="1200" kern="1200" dirty="0">
                <a:solidFill>
                  <a:schemeClr val="tx1"/>
                </a:solidFill>
                <a:effectLst/>
                <a:latin typeface="+mn-lt"/>
                <a:ea typeface="+mn-ea"/>
                <a:cs typeface="+mn-cs"/>
              </a:rPr>
              <a:t>Don’t worry about selling every bell and whistle. You’re just trying to earn a follow-up question by generating enough interest or curiosity to make your audience want to find out more. You can always go into more detail in your responses to their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Skillful and strategic storytelling is widely viewed as the most effective way to communicate information, inspire others to take action and build relationships that benefit your business.</a:t>
            </a:r>
          </a:p>
          <a:p>
            <a:endParaRPr lang="en-US" b="1" dirty="0"/>
          </a:p>
          <a:p>
            <a:endParaRPr lang="en-US" b="1" dirty="0"/>
          </a:p>
          <a:p>
            <a:r>
              <a:rPr lang="en-US" b="1" dirty="0"/>
              <a:t>1. Stories synchronize the listener’s brain with the storyteller’s brain.</a:t>
            </a:r>
          </a:p>
          <a:p>
            <a:r>
              <a:rPr lang="en-US" dirty="0"/>
              <a:t>Storytelling helps listeners understand the essence of and be open to what they are hearing including complex concepts and ideas, often in meaningful and personal ways.. The storytelling-and-listening experience triggers neural mechanisms that improve comprehension and create anticipation, while also building </a:t>
            </a:r>
            <a:r>
              <a:rPr lang="en-US" i="1" dirty="0"/>
              <a:t>trust, a </a:t>
            </a:r>
            <a:r>
              <a:rPr lang="en-US" dirty="0"/>
              <a:t>critical component of positive </a:t>
            </a:r>
            <a:r>
              <a:rPr lang="en-US" i="1" dirty="0"/>
              <a:t>business</a:t>
            </a:r>
            <a:r>
              <a:rPr lang="en-US" dirty="0"/>
              <a:t> relationships.</a:t>
            </a:r>
          </a:p>
          <a:p>
            <a:endParaRPr lang="en-US" dirty="0"/>
          </a:p>
          <a:p>
            <a:r>
              <a:rPr lang="en-US" b="1" dirty="0"/>
              <a:t>2. Storytelling connects listeners to the storyteller emotionally.</a:t>
            </a:r>
          </a:p>
          <a:p>
            <a:r>
              <a:rPr lang="en-US" dirty="0"/>
              <a:t>When listeners are mentally transported into the world depicted within the story they’re hearing, it forms a connection between them and the storyteller through a process called “narrative transportation” When experiencing narrative transportation, listeners create mental imagery relating to the story, become totally absorbed in listening to the story, and have an emotional reaction to the story.</a:t>
            </a:r>
          </a:p>
          <a:p>
            <a:endParaRPr lang="en-US" dirty="0"/>
          </a:p>
          <a:p>
            <a:r>
              <a:rPr lang="en-US" b="1" dirty="0"/>
              <a:t>3. Stories activate more areas of the brain than factual reporting.</a:t>
            </a:r>
          </a:p>
          <a:p>
            <a:r>
              <a:rPr lang="en-US" dirty="0"/>
              <a:t>When listening to a PowerPoint presentation, only the language processing parts of our brain, those where we decode words into meaning, are activated. When we are being presented with information couched within an interesting story, however, the language processing parts of our brain are activated along with areas of our brain that we’d use to experience elements of the story.</a:t>
            </a:r>
          </a:p>
          <a:p>
            <a:endParaRPr lang="en-US" b="1" dirty="0"/>
          </a:p>
          <a:p>
            <a:r>
              <a:rPr lang="en-US" b="1" dirty="0"/>
              <a:t>4. Stories command human attention.</a:t>
            </a:r>
          </a:p>
          <a:p>
            <a:r>
              <a:rPr lang="en-US" dirty="0"/>
              <a:t>In today’s world of distractions, attention spans are dropping. One of the most effective ways to stop mental meandering in its tracks within a business setting is to tell an interesting story that grabs listeners’ attention and ties back to key messages. </a:t>
            </a:r>
          </a:p>
          <a:p>
            <a:endParaRPr lang="en-US" dirty="0"/>
          </a:p>
          <a:p>
            <a:r>
              <a:rPr lang="en-US" b="1" dirty="0"/>
              <a:t>5. Stories affect behavior.</a:t>
            </a:r>
          </a:p>
          <a:p>
            <a:endParaRPr lang="en-US" b="1" dirty="0"/>
          </a:p>
          <a:p>
            <a:r>
              <a:rPr lang="en-US" dirty="0"/>
              <a:t>As a pioneer “</a:t>
            </a:r>
            <a:r>
              <a:rPr lang="en-US" dirty="0" err="1"/>
              <a:t>neuroeconomist</a:t>
            </a:r>
            <a:r>
              <a:rPr lang="en-US" dirty="0"/>
              <a:t>,” Paul Zak draws on economic theory, experimental economics, neuroscience, endocrinology, and psychology to develop a comprehensive understanding of human decisions. He has shown that people are far more likely to donate to a cause after hearing an emotionally impactful story that is tied to it. </a:t>
            </a:r>
          </a:p>
          <a:p>
            <a:endParaRPr lang="en-US" dirty="0"/>
          </a:p>
        </p:txBody>
      </p:sp>
      <p:sp>
        <p:nvSpPr>
          <p:cNvPr id="4" name="Slide Number Placeholder 3"/>
          <p:cNvSpPr>
            <a:spLocks noGrp="1"/>
          </p:cNvSpPr>
          <p:nvPr>
            <p:ph type="sldNum" sz="quarter" idx="5"/>
          </p:nvPr>
        </p:nvSpPr>
        <p:spPr/>
        <p:txBody>
          <a:bodyPr/>
          <a:lstStyle/>
          <a:p>
            <a:fld id="{3ABA0578-3D6A-455E-9619-247ED93DAB65}" type="slidenum">
              <a:rPr lang="en-US" smtClean="0"/>
              <a:t>4</a:t>
            </a:fld>
            <a:endParaRPr lang="en-US" dirty="0"/>
          </a:p>
        </p:txBody>
      </p:sp>
    </p:spTree>
    <p:extLst>
      <p:ext uri="{BB962C8B-B14F-4D97-AF65-F5344CB8AC3E}">
        <p14:creationId xmlns:p14="http://schemas.microsoft.com/office/powerpoint/2010/main" val="1730684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is storytelling so powerful? Because it triggers a biological response. A brand story grabs attention, elicits an emotion, and engages people—and that goes for storytelling across all mediums. When you’re invested in a good story, your brain physically responds to it.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hlinkClick r:id="rId3"/>
              </a:rPr>
              <a:t>Paul Zak</a:t>
            </a:r>
            <a:r>
              <a:rPr lang="en-US" dirty="0"/>
              <a:t>, a professor of economics, psychology, and management at Claremont Graduate University and founding director of the Center for Neuroeconomics Studies found that the neurochemical oxytocin, which enhances our ability to experience others’ emotions, is released in the brains of people who hear compelling, character-based stories.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good story can trigger the brain to release cortisol (the stress chemical) or oxytocin (the feel-good chemical). This explains why you feel anxious while watching a horror film or happy when the lovers finally get together at the end of a book.</a:t>
            </a:r>
          </a:p>
          <a:p>
            <a:endParaRPr lang="en-US" sz="1200" kern="1200" dirty="0">
              <a:solidFill>
                <a:schemeClr val="tx1"/>
              </a:solidFill>
              <a:effectLst/>
              <a:latin typeface="+mn-lt"/>
              <a:ea typeface="+mn-ea"/>
              <a:cs typeface="+mn-cs"/>
            </a:endParaRPr>
          </a:p>
          <a:p>
            <a:r>
              <a:rPr lang="en-US" dirty="0"/>
              <a:t>When we tell stories to others that have really helped us shape our thinking and way of life, we can have the same effect on them too. The brains of the person telling a story and listening to it can synchronize. </a:t>
            </a:r>
          </a:p>
        </p:txBody>
      </p:sp>
      <p:sp>
        <p:nvSpPr>
          <p:cNvPr id="4" name="Slide Number Placeholder 3"/>
          <p:cNvSpPr>
            <a:spLocks noGrp="1"/>
          </p:cNvSpPr>
          <p:nvPr>
            <p:ph type="sldNum" sz="quarter" idx="5"/>
          </p:nvPr>
        </p:nvSpPr>
        <p:spPr/>
        <p:txBody>
          <a:bodyPr/>
          <a:lstStyle/>
          <a:p>
            <a:fld id="{3ABA0578-3D6A-455E-9619-247ED93DAB65}" type="slidenum">
              <a:rPr lang="en-US" smtClean="0"/>
              <a:t>5</a:t>
            </a:fld>
            <a:endParaRPr lang="en-US" dirty="0"/>
          </a:p>
        </p:txBody>
      </p:sp>
    </p:spTree>
    <p:extLst>
      <p:ext uri="{BB962C8B-B14F-4D97-AF65-F5344CB8AC3E}">
        <p14:creationId xmlns:p14="http://schemas.microsoft.com/office/powerpoint/2010/main" val="234810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effective story begins with knowing your audience and speaking their language – both literally and figuratively. That doesn’t mean changing your story but rather adjusting the way you present it or the context or how your tell you story in a way that resonates most directly with the people to whom you are speaking. Sometimes that is much harder than it sounds because audiences can vary greatly. So where should you begin?</a:t>
            </a:r>
          </a:p>
          <a:p>
            <a:endParaRPr lang="en-US" dirty="0"/>
          </a:p>
          <a:p>
            <a:r>
              <a:rPr lang="en-US" b="1" dirty="0"/>
              <a:t>STEP 1: Determine who your audience is</a:t>
            </a:r>
          </a:p>
          <a:p>
            <a:r>
              <a:rPr lang="en-US" dirty="0"/>
              <a:t>You might start by making a list of the various groups that form your audience for an upcoming presentation, grant proposal, social media post or email.</a:t>
            </a:r>
          </a:p>
          <a:p>
            <a:endParaRPr lang="en-US" dirty="0"/>
          </a:p>
          <a:p>
            <a:r>
              <a:rPr lang="en-US" b="1" dirty="0"/>
              <a:t>STEP 2: Consider what is on their minds</a:t>
            </a:r>
          </a:p>
          <a:p>
            <a:endParaRPr lang="en-US" b="1" dirty="0"/>
          </a:p>
          <a:p>
            <a:r>
              <a:rPr lang="en-US" dirty="0"/>
              <a:t>Put yourself in their shoes and think about how they view your company and what they care about. Ask yourself what they most want to know about your company and how it specifically relates to or interests them. Looking at the world through their eyes will help you develop an effective story and deliver it in ways that will make your audience more likely to listen, engage and act.</a:t>
            </a:r>
          </a:p>
          <a:p>
            <a:endParaRPr lang="en-US" dirty="0"/>
          </a:p>
          <a:p>
            <a:r>
              <a:rPr lang="en-US" b="1" dirty="0"/>
              <a:t>STEP 3: Think about what you need them to know, feel or do based on what you tell them</a:t>
            </a:r>
          </a:p>
          <a:p>
            <a:endParaRPr lang="en-US" b="1" dirty="0"/>
          </a:p>
          <a:p>
            <a:r>
              <a:rPr lang="en-US" dirty="0"/>
              <a:t>While it is absolutely critical that you adjust your story and means of communication to your audience, that doesn’t mean you should lose sight of what you need them to know. Remember your core messages and make sure you are clearly and effectively incorporating them into your story, while simultaneously packaging them in a way that will best meet your audience where </a:t>
            </a:r>
            <a:r>
              <a:rPr lang="en-US" i="1" dirty="0"/>
              <a:t>they</a:t>
            </a:r>
            <a:r>
              <a:rPr lang="en-US" dirty="0"/>
              <a:t> are.</a:t>
            </a:r>
          </a:p>
          <a:p>
            <a:endParaRPr lang="en-US" dirty="0"/>
          </a:p>
          <a:p>
            <a:endParaRPr lang="en-US" dirty="0"/>
          </a:p>
        </p:txBody>
      </p:sp>
      <p:sp>
        <p:nvSpPr>
          <p:cNvPr id="4" name="Slide Number Placeholder 3"/>
          <p:cNvSpPr>
            <a:spLocks noGrp="1"/>
          </p:cNvSpPr>
          <p:nvPr>
            <p:ph type="sldNum" sz="quarter" idx="5"/>
          </p:nvPr>
        </p:nvSpPr>
        <p:spPr/>
        <p:txBody>
          <a:bodyPr/>
          <a:lstStyle/>
          <a:p>
            <a:fld id="{3ABA0578-3D6A-455E-9619-247ED93DAB65}" type="slidenum">
              <a:rPr lang="en-US" smtClean="0"/>
              <a:t>6</a:t>
            </a:fld>
            <a:endParaRPr lang="en-US" dirty="0"/>
          </a:p>
        </p:txBody>
      </p:sp>
    </p:spTree>
    <p:extLst>
      <p:ext uri="{BB962C8B-B14F-4D97-AF65-F5344CB8AC3E}">
        <p14:creationId xmlns:p14="http://schemas.microsoft.com/office/powerpoint/2010/main" val="1752180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 buyer persona embodies an ideal customer for your business whether you are selling B2B or B2C. Buyer personas may include your vision of both existing and potential customers or investors. It also applies when you are seeking grants or funding.</a:t>
            </a:r>
          </a:p>
          <a:p>
            <a:endParaRPr lang="en-US" dirty="0">
              <a:effectLst/>
            </a:endParaRPr>
          </a:p>
          <a:p>
            <a:endParaRPr lang="en-US" dirty="0">
              <a:effectLst/>
            </a:endParaRPr>
          </a:p>
          <a:p>
            <a:r>
              <a:rPr lang="en-US" dirty="0"/>
              <a:t>Buyer personas are descriptions of your target audience.  Each persona describes a different fictional buyer who embodies the demographics, pain points, buying behaviors, and motivations of a specific market segment. They help you see your target market as real people, rather than abstract characteristics.</a:t>
            </a:r>
          </a:p>
          <a:p>
            <a:endParaRPr lang="en-US" dirty="0"/>
          </a:p>
          <a:p>
            <a:r>
              <a:rPr lang="en-US" dirty="0">
                <a:effectLst/>
              </a:rPr>
              <a:t>Buyer personas have a direct impact on your business, product, and marketing strategy. It helps answer such questions as:</a:t>
            </a:r>
          </a:p>
          <a:p>
            <a:r>
              <a:rPr lang="en-US" dirty="0">
                <a:effectLst/>
              </a:rPr>
              <a:t>•How to develop your product and product marketing strategy</a:t>
            </a:r>
          </a:p>
          <a:p>
            <a:r>
              <a:rPr lang="en-US" dirty="0">
                <a:effectLst/>
              </a:rPr>
              <a:t>•Which channels to use in your marketing campaigns</a:t>
            </a:r>
          </a:p>
          <a:p>
            <a:r>
              <a:rPr lang="en-US" dirty="0">
                <a:effectLst/>
              </a:rPr>
              <a:t>•How to define and execute your marketing strategy</a:t>
            </a:r>
          </a:p>
          <a:p>
            <a:r>
              <a:rPr lang="en-US" dirty="0">
                <a:effectLst/>
              </a:rPr>
              <a:t>•Which marketing messaging and positioning to adopt</a:t>
            </a:r>
          </a:p>
          <a:p>
            <a:r>
              <a:rPr lang="en-US" dirty="0">
                <a:effectLst/>
              </a:rPr>
              <a:t>•What brand identity and tone of voice to develop</a:t>
            </a:r>
          </a:p>
          <a:p>
            <a:r>
              <a:rPr lang="en-US" dirty="0">
                <a:effectLst/>
              </a:rPr>
              <a:t>•How to generate leads and boost ROI</a:t>
            </a:r>
          </a:p>
          <a:p>
            <a:endParaRPr lang="en-US" dirty="0">
              <a:effectLst/>
            </a:endParaRPr>
          </a:p>
          <a:p>
            <a:r>
              <a:rPr lang="en-US" dirty="0">
                <a:effectLst/>
              </a:rPr>
              <a:t>In other words, it’s the starting point of the majority of business processes in your company. It’s also the cornerstone of all marketing activities, from identifying the right messaging and channels to crafting engaging and converting content.</a:t>
            </a:r>
          </a:p>
          <a:p>
            <a:endParaRPr lang="en-US" dirty="0"/>
          </a:p>
        </p:txBody>
      </p:sp>
      <p:sp>
        <p:nvSpPr>
          <p:cNvPr id="4" name="Slide Number Placeholder 3"/>
          <p:cNvSpPr>
            <a:spLocks noGrp="1"/>
          </p:cNvSpPr>
          <p:nvPr>
            <p:ph type="sldNum" sz="quarter" idx="5"/>
          </p:nvPr>
        </p:nvSpPr>
        <p:spPr/>
        <p:txBody>
          <a:bodyPr/>
          <a:lstStyle/>
          <a:p>
            <a:fld id="{3ABA0578-3D6A-455E-9619-247ED93DAB65}" type="slidenum">
              <a:rPr lang="en-US" smtClean="0"/>
              <a:t>7</a:t>
            </a:fld>
            <a:endParaRPr lang="en-US" dirty="0"/>
          </a:p>
        </p:txBody>
      </p:sp>
    </p:spTree>
    <p:extLst>
      <p:ext uri="{BB962C8B-B14F-4D97-AF65-F5344CB8AC3E}">
        <p14:creationId xmlns:p14="http://schemas.microsoft.com/office/powerpoint/2010/main" val="32341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Sarah </a:t>
            </a:r>
            <a:r>
              <a:rPr lang="en-US" dirty="0" err="1"/>
              <a:t>Paiji</a:t>
            </a:r>
            <a:r>
              <a:rPr lang="en-US" dirty="0"/>
              <a:t> </a:t>
            </a:r>
            <a:r>
              <a:rPr lang="en-US" dirty="0" err="1"/>
              <a:t>Yoo</a:t>
            </a:r>
            <a:r>
              <a:rPr lang="en-US" dirty="0"/>
              <a:t> became a mom, she realized she was using a lot of single-use plastic. She was horrified to learn how plastic contaminates water supplies and that she might be giving her baby water and food that was filled with microplastics.</a:t>
            </a:r>
          </a:p>
          <a:p>
            <a:r>
              <a:rPr lang="en-US" dirty="0"/>
              <a:t> </a:t>
            </a:r>
          </a:p>
          <a:p>
            <a:r>
              <a:rPr lang="en-US" dirty="0"/>
              <a:t>Unable to find household products that didn't come in plastic packaging, she created her own company, </a:t>
            </a:r>
            <a:r>
              <a:rPr lang="en-US" dirty="0" err="1"/>
              <a:t>Blueland</a:t>
            </a:r>
            <a:r>
              <a:rPr lang="en-US" dirty="0"/>
              <a:t>, to sell eco-friendly products in reusable packaging.</a:t>
            </a:r>
          </a:p>
          <a:p>
            <a:endParaRPr lang="en-US" dirty="0"/>
          </a:p>
          <a:p>
            <a:r>
              <a:rPr lang="en-US" dirty="0"/>
              <a:t>Sarah’s story is highlighted all over the </a:t>
            </a:r>
            <a:r>
              <a:rPr lang="en-US" dirty="0" err="1"/>
              <a:t>Blueland</a:t>
            </a:r>
            <a:r>
              <a:rPr lang="en-US" dirty="0"/>
              <a:t> website and social media. Her mission is the company’s mission and it is the foundation for all of their products.</a:t>
            </a:r>
          </a:p>
          <a:p>
            <a:endParaRPr lang="en-US" dirty="0"/>
          </a:p>
        </p:txBody>
      </p:sp>
      <p:sp>
        <p:nvSpPr>
          <p:cNvPr id="4" name="Slide Number Placeholder 3"/>
          <p:cNvSpPr>
            <a:spLocks noGrp="1"/>
          </p:cNvSpPr>
          <p:nvPr>
            <p:ph type="sldNum" sz="quarter" idx="5"/>
          </p:nvPr>
        </p:nvSpPr>
        <p:spPr/>
        <p:txBody>
          <a:bodyPr/>
          <a:lstStyle/>
          <a:p>
            <a:fld id="{3ABA0578-3D6A-455E-9619-247ED93DAB65}" type="slidenum">
              <a:rPr lang="en-US" smtClean="0"/>
              <a:t>8</a:t>
            </a:fld>
            <a:endParaRPr lang="en-US" dirty="0"/>
          </a:p>
        </p:txBody>
      </p:sp>
    </p:spTree>
    <p:extLst>
      <p:ext uri="{BB962C8B-B14F-4D97-AF65-F5344CB8AC3E}">
        <p14:creationId xmlns:p14="http://schemas.microsoft.com/office/powerpoint/2010/main" val="348204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key elements to think about as you craft a compelling company story that sticks: </a:t>
            </a:r>
          </a:p>
          <a:p>
            <a:endParaRPr lang="en-US" dirty="0"/>
          </a:p>
          <a:p>
            <a:r>
              <a:rPr lang="en-US" b="1" dirty="0"/>
              <a:t>Realistic: </a:t>
            </a:r>
            <a:r>
              <a:rPr lang="en-US" dirty="0"/>
              <a:t>Ensure your story connects to your overarching business goals. Your goals may be related to revenue growth, organic traffic, increasing followers, or raising brand awareness in general.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Authentic:</a:t>
            </a:r>
            <a:r>
              <a:rPr lang="en-US" dirty="0"/>
              <a:t> Success storytelling requires truthfulness. Be honest about your values, what makes your company unique, and even the challenges you face..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time to define your personal goals, values, and how certain events in your life brought you to today. </a:t>
            </a:r>
          </a:p>
          <a:p>
            <a:endParaRPr lang="en-US" dirty="0"/>
          </a:p>
          <a:p>
            <a:endParaRPr lang="en-US" dirty="0"/>
          </a:p>
          <a:p>
            <a:r>
              <a:rPr lang="en-US" b="1" dirty="0"/>
              <a:t>Empathetic: </a:t>
            </a:r>
            <a:r>
              <a:rPr lang="en-US" b="0" dirty="0"/>
              <a:t>Pinpoint the feelings you want your audience to experience</a:t>
            </a:r>
            <a:r>
              <a:rPr lang="en-US" b="1" dirty="0"/>
              <a:t>.</a:t>
            </a:r>
            <a:r>
              <a:rPr lang="en-US" dirty="0"/>
              <a:t> Your audience should see themselves in your story. They should be able to put themselves in the place of the “main character,” and when the main character feels happy or sad, they should feel the same way. </a:t>
            </a:r>
          </a:p>
          <a:p>
            <a:r>
              <a:rPr lang="en-US" dirty="0"/>
              <a:t> </a:t>
            </a:r>
          </a:p>
          <a:p>
            <a:r>
              <a:rPr lang="en-US" b="1" dirty="0"/>
              <a:t>Emotional:</a:t>
            </a:r>
            <a:r>
              <a:rPr lang="en-US" dirty="0"/>
              <a:t> Remember you are speaking to real people. Try to avoid overusing industry-specific or technical jargon and show that you understand who they are and what challenges they face. Your storytelling should sound human.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Convincing:</a:t>
            </a:r>
            <a:r>
              <a:rPr lang="en-US" dirty="0"/>
              <a:t> There must be a point in any story when your audience understands its meaning, and that’s when you introduce your call to action — or, in storytelling terms, an “inciting incident”.</a:t>
            </a:r>
          </a:p>
          <a:p>
            <a:endParaRPr lang="en-US" dirty="0"/>
          </a:p>
          <a:p>
            <a:r>
              <a:rPr lang="en-US" b="1" dirty="0"/>
              <a:t>Relevant:  </a:t>
            </a:r>
            <a:r>
              <a:rPr lang="en-US" dirty="0"/>
              <a:t>This goes back to to “knowing your audience”. Show the audience why your product/service will benefit them. Or, in the case of grants or funding, how your product/service will benefit others.</a:t>
            </a:r>
          </a:p>
          <a:p>
            <a:r>
              <a:rPr lang="en-US" dirty="0"/>
              <a:t> </a:t>
            </a:r>
          </a:p>
          <a:p>
            <a:endParaRPr lang="en-US" dirty="0"/>
          </a:p>
        </p:txBody>
      </p:sp>
      <p:sp>
        <p:nvSpPr>
          <p:cNvPr id="4" name="Slide Number Placeholder 3"/>
          <p:cNvSpPr>
            <a:spLocks noGrp="1"/>
          </p:cNvSpPr>
          <p:nvPr>
            <p:ph type="sldNum" sz="quarter" idx="5"/>
          </p:nvPr>
        </p:nvSpPr>
        <p:spPr/>
        <p:txBody>
          <a:bodyPr/>
          <a:lstStyle/>
          <a:p>
            <a:fld id="{3ABA0578-3D6A-455E-9619-247ED93DAB65}" type="slidenum">
              <a:rPr lang="en-US" smtClean="0"/>
              <a:t>9</a:t>
            </a:fld>
            <a:endParaRPr lang="en-US" dirty="0"/>
          </a:p>
        </p:txBody>
      </p:sp>
    </p:spTree>
    <p:extLst>
      <p:ext uri="{BB962C8B-B14F-4D97-AF65-F5344CB8AC3E}">
        <p14:creationId xmlns:p14="http://schemas.microsoft.com/office/powerpoint/2010/main" val="3792131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9A8466-11E6-4859-9032-29C0E14870BC}"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221896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9A8466-11E6-4859-9032-29C0E14870BC}" type="datetimeFigureOut">
              <a:rPr lang="en-US" smtClean="0"/>
              <a:t>9/23/22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1283461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B9A8466-11E6-4859-9032-29C0E14870BC}"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3805201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B9A8466-11E6-4859-9032-29C0E14870BC}"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007008-8747-4DA5-AA4F-D41A1E977273}"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10907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9A8466-11E6-4859-9032-29C0E14870BC}"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2087442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9A8466-11E6-4859-9032-29C0E14870BC}" type="datetimeFigureOut">
              <a:rPr lang="en-US" smtClean="0"/>
              <a:t>9/23/22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3461103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9A8466-11E6-4859-9032-29C0E14870BC}" type="datetimeFigureOut">
              <a:rPr lang="en-US" smtClean="0"/>
              <a:t>9/23/22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1828615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9A8466-11E6-4859-9032-29C0E14870BC}"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3876485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9A8466-11E6-4859-9032-29C0E14870BC}"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3166268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B9A8466-11E6-4859-9032-29C0E14870BC}"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593270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9A8466-11E6-4859-9032-29C0E14870BC}" type="datetimeFigureOut">
              <a:rPr lang="en-US" smtClean="0"/>
              <a:t>9/23/22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200379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9A8466-11E6-4859-9032-29C0E14870BC}" type="datetimeFigureOut">
              <a:rPr lang="en-US" smtClean="0"/>
              <a:t>9/23/22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191661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9A8466-11E6-4859-9032-29C0E14870BC}" type="datetimeFigureOut">
              <a:rPr lang="en-US" smtClean="0"/>
              <a:t>9/23/22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113503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2B9A8466-11E6-4859-9032-29C0E14870BC}" type="datetimeFigureOut">
              <a:rPr lang="en-US" smtClean="0"/>
              <a:t>9/23/22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839364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B9A8466-11E6-4859-9032-29C0E14870BC}" type="datetimeFigureOut">
              <a:rPr lang="en-US" smtClean="0"/>
              <a:t>9/23/22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2017391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2B9A8466-11E6-4859-9032-29C0E14870BC}" type="datetimeFigureOut">
              <a:rPr lang="en-US" smtClean="0"/>
              <a:t>9/23/22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238933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9A8466-11E6-4859-9032-29C0E14870BC}" type="datetimeFigureOut">
              <a:rPr lang="en-US" smtClean="0"/>
              <a:t>9/23/22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007008-8747-4DA5-AA4F-D41A1E977273}" type="slidenum">
              <a:rPr lang="en-US" smtClean="0"/>
              <a:t>‹#›</a:t>
            </a:fld>
            <a:endParaRPr lang="en-US" dirty="0"/>
          </a:p>
        </p:txBody>
      </p:sp>
    </p:spTree>
    <p:extLst>
      <p:ext uri="{BB962C8B-B14F-4D97-AF65-F5344CB8AC3E}">
        <p14:creationId xmlns:p14="http://schemas.microsoft.com/office/powerpoint/2010/main" val="3857609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9A8466-11E6-4859-9032-29C0E14870BC}" type="datetimeFigureOut">
              <a:rPr lang="en-US" smtClean="0"/>
              <a:t>9/23/22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A007008-8747-4DA5-AA4F-D41A1E977273}" type="slidenum">
              <a:rPr lang="en-US" smtClean="0"/>
              <a:t>‹#›</a:t>
            </a:fld>
            <a:endParaRPr lang="en-US" dirty="0"/>
          </a:p>
        </p:txBody>
      </p:sp>
    </p:spTree>
    <p:extLst>
      <p:ext uri="{BB962C8B-B14F-4D97-AF65-F5344CB8AC3E}">
        <p14:creationId xmlns:p14="http://schemas.microsoft.com/office/powerpoint/2010/main" val="321138161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image" Target="../media/image40.sv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7.xml"/><Relationship Id="rId16" Type="http://schemas.openxmlformats.org/officeDocument/2006/relationships/image" Target="../media/image30.svg"/><Relationship Id="rId20" Type="http://schemas.openxmlformats.org/officeDocument/2006/relationships/image" Target="../media/image34.svg"/><Relationship Id="rId29"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24" Type="http://schemas.openxmlformats.org/officeDocument/2006/relationships/image" Target="../media/image38.svg"/><Relationship Id="rId32"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1.png"/><Relationship Id="rId10" Type="http://schemas.openxmlformats.org/officeDocument/2006/relationships/image" Target="../media/image24.svg"/><Relationship Id="rId19" Type="http://schemas.openxmlformats.org/officeDocument/2006/relationships/image" Target="../media/image33.png"/><Relationship Id="rId31" Type="http://schemas.openxmlformats.org/officeDocument/2006/relationships/image" Target="../media/image43.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6.svg"/><Relationship Id="rId27" Type="http://schemas.openxmlformats.org/officeDocument/2006/relationships/slide" Target="slide10.xml"/><Relationship Id="rId30"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33FE55-68E5-4628-A49D-F2CFCFAF7BF1}"/>
              </a:ext>
            </a:extLst>
          </p:cNvPr>
          <p:cNvSpPr>
            <a:spLocks noGrp="1"/>
          </p:cNvSpPr>
          <p:nvPr>
            <p:ph type="title"/>
          </p:nvPr>
        </p:nvSpPr>
        <p:spPr>
          <a:xfrm>
            <a:off x="95250" y="22322"/>
            <a:ext cx="12001500" cy="2237208"/>
          </a:xfrm>
        </p:spPr>
        <p:txBody>
          <a:bodyPr/>
          <a:lstStyle/>
          <a:p>
            <a:r>
              <a:rPr lang="en-US" sz="3600" dirty="0"/>
              <a:t>MB Mentors Women’s Collective</a:t>
            </a:r>
            <a:br>
              <a:rPr lang="en-US" sz="3600" dirty="0"/>
            </a:br>
            <a:r>
              <a:rPr lang="en-US" sz="3600" dirty="0"/>
              <a:t>“How to Craft a Compelling Company</a:t>
            </a:r>
            <a:br>
              <a:rPr lang="en-US" sz="3600" dirty="0"/>
            </a:br>
            <a:r>
              <a:rPr lang="en-US" sz="3600" dirty="0"/>
              <a:t> Story in 60 Seconds”</a:t>
            </a:r>
          </a:p>
        </p:txBody>
      </p:sp>
      <p:pic>
        <p:nvPicPr>
          <p:cNvPr id="1026" name="Picture 2">
            <a:extLst>
              <a:ext uri="{FF2B5EF4-FFF2-40B4-BE49-F238E27FC236}">
                <a16:creationId xmlns:a16="http://schemas.microsoft.com/office/drawing/2014/main" id="{44AD66BA-3F97-4F6B-B4C7-C02E986361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27171" y="2323893"/>
            <a:ext cx="6741948" cy="3881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C1BFFAA-4D69-0192-5115-B0A2496F6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95168"/>
            <a:ext cx="5127171" cy="4662832"/>
          </a:xfrm>
          <a:prstGeom prst="rect">
            <a:avLst/>
          </a:prstGeom>
        </p:spPr>
      </p:pic>
      <p:pic>
        <p:nvPicPr>
          <p:cNvPr id="8" name="Picture 7">
            <a:extLst>
              <a:ext uri="{FF2B5EF4-FFF2-40B4-BE49-F238E27FC236}">
                <a16:creationId xmlns:a16="http://schemas.microsoft.com/office/drawing/2014/main" id="{C6F3762A-6897-598D-CEE7-4E655D1D6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7170" y="2195167"/>
            <a:ext cx="7064829" cy="4614953"/>
          </a:xfrm>
          <a:prstGeom prst="rect">
            <a:avLst/>
          </a:prstGeom>
        </p:spPr>
      </p:pic>
    </p:spTree>
    <p:extLst>
      <p:ext uri="{BB962C8B-B14F-4D97-AF65-F5344CB8AC3E}">
        <p14:creationId xmlns:p14="http://schemas.microsoft.com/office/powerpoint/2010/main" val="110756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13AA2F-A98E-323B-1FE9-63AA42B3E56B}"/>
              </a:ext>
            </a:extLst>
          </p:cNvPr>
          <p:cNvSpPr>
            <a:spLocks noGrp="1"/>
          </p:cNvSpPr>
          <p:nvPr>
            <p:ph type="title"/>
          </p:nvPr>
        </p:nvSpPr>
        <p:spPr/>
        <p:txBody>
          <a:bodyPr/>
          <a:lstStyle/>
          <a:p>
            <a:r>
              <a:rPr lang="en-US" dirty="0"/>
              <a:t>How to Tell Your Story in 60 Seconds</a:t>
            </a:r>
          </a:p>
        </p:txBody>
      </p:sp>
      <p:sp>
        <p:nvSpPr>
          <p:cNvPr id="3" name="Content Placeholder 2">
            <a:extLst>
              <a:ext uri="{FF2B5EF4-FFF2-40B4-BE49-F238E27FC236}">
                <a16:creationId xmlns:a16="http://schemas.microsoft.com/office/drawing/2014/main" id="{79412792-1F76-4F68-E8BC-1C18CB6C2351}"/>
              </a:ext>
            </a:extLst>
          </p:cNvPr>
          <p:cNvSpPr>
            <a:spLocks noGrp="1"/>
          </p:cNvSpPr>
          <p:nvPr>
            <p:ph sz="half" idx="1"/>
          </p:nvPr>
        </p:nvSpPr>
        <p:spPr>
          <a:xfrm>
            <a:off x="216976" y="1853249"/>
            <a:ext cx="6571282" cy="4552034"/>
          </a:xfrm>
        </p:spPr>
        <p:txBody>
          <a:bodyPr>
            <a:normAutofit fontScale="70000" lnSpcReduction="20000"/>
          </a:bodyPr>
          <a:lstStyle/>
          <a:p>
            <a:pPr lvl="0"/>
            <a:r>
              <a:rPr lang="en-US" sz="2600" b="1" dirty="0">
                <a:solidFill>
                  <a:srgbClr val="FF0000"/>
                </a:solidFill>
              </a:rPr>
              <a:t>What do you do?</a:t>
            </a:r>
            <a:r>
              <a:rPr lang="en-US" sz="2600" dirty="0">
                <a:solidFill>
                  <a:srgbClr val="FF0000"/>
                </a:solidFill>
              </a:rPr>
              <a:t>  </a:t>
            </a:r>
            <a:r>
              <a:rPr lang="en-US" sz="2600" dirty="0"/>
              <a:t>Keep it short. Your explanation should not be more than a few sentences.</a:t>
            </a:r>
          </a:p>
          <a:p>
            <a:pPr lvl="0"/>
            <a:r>
              <a:rPr lang="en-US" sz="2600" b="1" dirty="0">
                <a:solidFill>
                  <a:srgbClr val="FF0000"/>
                </a:solidFill>
              </a:rPr>
              <a:t>What problem do you solve?</a:t>
            </a:r>
            <a:r>
              <a:rPr lang="en-US" sz="2600" dirty="0"/>
              <a:t> Identify the problem you are solving. In one sentence, explain the problem your potential customers are experiencing.</a:t>
            </a:r>
          </a:p>
          <a:p>
            <a:pPr lvl="0"/>
            <a:r>
              <a:rPr lang="en-US" sz="2600" b="1" dirty="0">
                <a:solidFill>
                  <a:srgbClr val="FF0000"/>
                </a:solidFill>
              </a:rPr>
              <a:t>What is your solution?</a:t>
            </a:r>
            <a:r>
              <a:rPr lang="en-US" sz="2600" dirty="0">
                <a:solidFill>
                  <a:srgbClr val="FF0000"/>
                </a:solidFill>
              </a:rPr>
              <a:t> </a:t>
            </a:r>
            <a:r>
              <a:rPr lang="en-US" sz="2600" dirty="0"/>
              <a:t>Simply explain your solution. In one sentence, explain how you solve the problem you’ve just outlined.</a:t>
            </a:r>
          </a:p>
          <a:p>
            <a:pPr lvl="0"/>
            <a:r>
              <a:rPr lang="en-US" sz="2600" b="1" dirty="0">
                <a:solidFill>
                  <a:srgbClr val="FF0000"/>
                </a:solidFill>
              </a:rPr>
              <a:t>How is your product or service different?</a:t>
            </a:r>
            <a:r>
              <a:rPr lang="en-US" sz="2600" dirty="0">
                <a:solidFill>
                  <a:srgbClr val="FF0000"/>
                </a:solidFill>
              </a:rPr>
              <a:t> </a:t>
            </a:r>
            <a:r>
              <a:rPr lang="en-US" sz="2600" dirty="0"/>
              <a:t>Explain what your solution means for your customers. In one sentence, what is the end result of your service or product? Does it save money, make their life easier or give them new opportunities?</a:t>
            </a:r>
          </a:p>
          <a:p>
            <a:pPr lvl="0"/>
            <a:r>
              <a:rPr lang="en-US" sz="2600" b="1" dirty="0">
                <a:solidFill>
                  <a:srgbClr val="FF0000"/>
                </a:solidFill>
              </a:rPr>
              <a:t>Why should I care?</a:t>
            </a:r>
            <a:r>
              <a:rPr lang="en-US" sz="2600" dirty="0">
                <a:solidFill>
                  <a:srgbClr val="FF0000"/>
                </a:solidFill>
              </a:rPr>
              <a:t> </a:t>
            </a:r>
            <a:r>
              <a:rPr lang="en-US" sz="2600" dirty="0"/>
              <a:t>If at all possible, make your explanation relate to the person you are speaking or writing to. Has the problem you are solving affected them? Do they know anyone with this problem? </a:t>
            </a:r>
            <a:endParaRPr lang="en-US" dirty="0"/>
          </a:p>
        </p:txBody>
      </p:sp>
      <p:pic>
        <p:nvPicPr>
          <p:cNvPr id="7" name="Content Placeholder 6">
            <a:extLst>
              <a:ext uri="{FF2B5EF4-FFF2-40B4-BE49-F238E27FC236}">
                <a16:creationId xmlns:a16="http://schemas.microsoft.com/office/drawing/2014/main" id="{8ACA3472-503E-22C4-318B-ED0E1D69FD9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97826" y="2275066"/>
            <a:ext cx="3644900" cy="3708400"/>
          </a:xfrm>
        </p:spPr>
      </p:pic>
    </p:spTree>
    <p:extLst>
      <p:ext uri="{BB962C8B-B14F-4D97-AF65-F5344CB8AC3E}">
        <p14:creationId xmlns:p14="http://schemas.microsoft.com/office/powerpoint/2010/main" val="4167091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7F4A-21E6-FE48-1B38-E4FD2CBF4D57}"/>
              </a:ext>
            </a:extLst>
          </p:cNvPr>
          <p:cNvSpPr>
            <a:spLocks noGrp="1"/>
          </p:cNvSpPr>
          <p:nvPr>
            <p:ph type="title"/>
          </p:nvPr>
        </p:nvSpPr>
        <p:spPr/>
        <p:txBody>
          <a:bodyPr/>
          <a:lstStyle/>
          <a:p>
            <a:r>
              <a:rPr lang="en-US" dirty="0"/>
              <a:t>60 Second Story Example</a:t>
            </a:r>
          </a:p>
        </p:txBody>
      </p:sp>
      <p:sp>
        <p:nvSpPr>
          <p:cNvPr id="7" name="Content Placeholder 6">
            <a:extLst>
              <a:ext uri="{FF2B5EF4-FFF2-40B4-BE49-F238E27FC236}">
                <a16:creationId xmlns:a16="http://schemas.microsoft.com/office/drawing/2014/main" id="{15724499-927D-6ABE-E5B7-EC684F935194}"/>
              </a:ext>
            </a:extLst>
          </p:cNvPr>
          <p:cNvSpPr>
            <a:spLocks noGrp="1"/>
          </p:cNvSpPr>
          <p:nvPr>
            <p:ph idx="1"/>
          </p:nvPr>
        </p:nvSpPr>
        <p:spPr>
          <a:xfrm>
            <a:off x="1103312" y="1689316"/>
            <a:ext cx="8946541" cy="4559084"/>
          </a:xfrm>
        </p:spPr>
        <p:txBody>
          <a:bodyPr>
            <a:normAutofit fontScale="85000" lnSpcReduction="20000"/>
          </a:bodyPr>
          <a:lstStyle/>
          <a:p>
            <a:r>
              <a:rPr lang="en-US" sz="2200" b="1" dirty="0">
                <a:solidFill>
                  <a:srgbClr val="FF0000"/>
                </a:solidFill>
              </a:rPr>
              <a:t>What do you do?</a:t>
            </a:r>
          </a:p>
          <a:p>
            <a:pPr lvl="1"/>
            <a:r>
              <a:rPr lang="en-US" sz="2200" dirty="0"/>
              <a:t>We are an award-winning fruit and vegetable farm delivering only the freshest of products to homes around Minnesota.</a:t>
            </a:r>
          </a:p>
          <a:p>
            <a:r>
              <a:rPr lang="en-US" sz="2200" b="1" dirty="0">
                <a:solidFill>
                  <a:srgbClr val="FF0000"/>
                </a:solidFill>
              </a:rPr>
              <a:t>What problem do you solve? What is your solution?</a:t>
            </a:r>
          </a:p>
          <a:p>
            <a:pPr lvl="1"/>
            <a:r>
              <a:rPr lang="en-US" sz="2200" dirty="0"/>
              <a:t>We deliver seasonal, organic goods directly to your door – putting fresh fruits and vegetables on the family table year-round at an affordable price.</a:t>
            </a:r>
          </a:p>
          <a:p>
            <a:r>
              <a:rPr lang="en-US" sz="2200" b="1" dirty="0">
                <a:solidFill>
                  <a:srgbClr val="FF0000"/>
                </a:solidFill>
              </a:rPr>
              <a:t>How is your product or service different?</a:t>
            </a:r>
          </a:p>
          <a:p>
            <a:pPr lvl="1"/>
            <a:r>
              <a:rPr lang="en-US" sz="2200" dirty="0"/>
              <a:t>Our organic produce is grown at regional farms throughout Minnesota helping us to support local farmers and create local employment. We are 20-30% cheaper than the supermarket and offer customers 1-hour delivery slots.</a:t>
            </a:r>
          </a:p>
          <a:p>
            <a:r>
              <a:rPr lang="en-US" sz="2200" b="1" dirty="0">
                <a:solidFill>
                  <a:srgbClr val="FF0000"/>
                </a:solidFill>
              </a:rPr>
              <a:t>Why should I care?</a:t>
            </a:r>
          </a:p>
          <a:p>
            <a:pPr lvl="1"/>
            <a:r>
              <a:rPr lang="en-US" sz="2200" dirty="0"/>
              <a:t>Customers love the convenience of having fresh, seasonable and healthy produce, while saving both time and money</a:t>
            </a:r>
            <a:r>
              <a:rPr lang="en-US" dirty="0"/>
              <a:t>.</a:t>
            </a:r>
          </a:p>
          <a:p>
            <a:endParaRPr lang="en-US" dirty="0"/>
          </a:p>
        </p:txBody>
      </p:sp>
    </p:spTree>
    <p:extLst>
      <p:ext uri="{BB962C8B-B14F-4D97-AF65-F5344CB8AC3E}">
        <p14:creationId xmlns:p14="http://schemas.microsoft.com/office/powerpoint/2010/main" val="1959219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63799-2D60-26AF-5CE6-81B12AE607DB}"/>
              </a:ext>
            </a:extLst>
          </p:cNvPr>
          <p:cNvSpPr>
            <a:spLocks noGrp="1"/>
          </p:cNvSpPr>
          <p:nvPr>
            <p:ph type="title"/>
          </p:nvPr>
        </p:nvSpPr>
        <p:spPr/>
        <p:txBody>
          <a:bodyPr/>
          <a:lstStyle/>
          <a:p>
            <a:r>
              <a:rPr lang="en-US" dirty="0"/>
              <a:t>How to “Test” Your Story</a:t>
            </a:r>
          </a:p>
        </p:txBody>
      </p:sp>
      <p:sp>
        <p:nvSpPr>
          <p:cNvPr id="3" name="Content Placeholder 2">
            <a:extLst>
              <a:ext uri="{FF2B5EF4-FFF2-40B4-BE49-F238E27FC236}">
                <a16:creationId xmlns:a16="http://schemas.microsoft.com/office/drawing/2014/main" id="{8179ED20-2D8F-1CC4-7A83-F40377151ED1}"/>
              </a:ext>
            </a:extLst>
          </p:cNvPr>
          <p:cNvSpPr>
            <a:spLocks noGrp="1"/>
          </p:cNvSpPr>
          <p:nvPr>
            <p:ph idx="1"/>
          </p:nvPr>
        </p:nvSpPr>
        <p:spPr>
          <a:xfrm>
            <a:off x="1103312" y="1534886"/>
            <a:ext cx="8946541" cy="4713513"/>
          </a:xfrm>
        </p:spPr>
        <p:txBody>
          <a:bodyPr>
            <a:normAutofit fontScale="85000" lnSpcReduction="10000"/>
          </a:bodyPr>
          <a:lstStyle/>
          <a:p>
            <a:r>
              <a:rPr lang="en-US" sz="2800" dirty="0"/>
              <a:t>Substitute your number one competitor's name instead of your company's name -  does it still make sense?</a:t>
            </a:r>
          </a:p>
          <a:p>
            <a:r>
              <a:rPr lang="en-US" sz="2800" dirty="0"/>
              <a:t>In a crowd of people, would you easily be able to pick out those who are in your target audience?</a:t>
            </a:r>
          </a:p>
          <a:p>
            <a:r>
              <a:rPr lang="en-US" sz="2800" dirty="0"/>
              <a:t>Is your offering succinct or does it have multiple components?</a:t>
            </a:r>
          </a:p>
          <a:p>
            <a:r>
              <a:rPr lang="en-US" sz="2800" dirty="0"/>
              <a:t>Apply the “billboard test” to your story:</a:t>
            </a:r>
          </a:p>
          <a:p>
            <a:pPr lvl="1"/>
            <a:r>
              <a:rPr lang="en-US" sz="2800" dirty="0"/>
              <a:t>Would you place the content on your web site or social media feed on a physical billboard with your face, name and your company’s logo attached to it?</a:t>
            </a:r>
          </a:p>
          <a:p>
            <a:pPr lvl="1"/>
            <a:r>
              <a:rPr lang="en-US" sz="2800" dirty="0"/>
              <a:t>If not then delete it or disassociate yourself from it immediately. </a:t>
            </a:r>
          </a:p>
          <a:p>
            <a:pPr lvl="1"/>
            <a:endParaRPr lang="en-US" sz="2800" dirty="0"/>
          </a:p>
          <a:p>
            <a:endParaRPr lang="en-US" dirty="0"/>
          </a:p>
        </p:txBody>
      </p:sp>
    </p:spTree>
    <p:extLst>
      <p:ext uri="{BB962C8B-B14F-4D97-AF65-F5344CB8AC3E}">
        <p14:creationId xmlns:p14="http://schemas.microsoft.com/office/powerpoint/2010/main" val="2401127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38D25-0771-3478-8EB7-9F498B0FCE39}"/>
              </a:ext>
            </a:extLst>
          </p:cNvPr>
          <p:cNvSpPr>
            <a:spLocks noGrp="1"/>
          </p:cNvSpPr>
          <p:nvPr>
            <p:ph type="ctrTitle"/>
          </p:nvPr>
        </p:nvSpPr>
        <p:spPr>
          <a:xfrm>
            <a:off x="1619903" y="2754823"/>
            <a:ext cx="9306401" cy="1348353"/>
          </a:xfrm>
        </p:spPr>
        <p:txBody>
          <a:bodyPr/>
          <a:lstStyle/>
          <a:p>
            <a:r>
              <a:rPr lang="en-US" dirty="0"/>
              <a:t>Break out Sessions</a:t>
            </a:r>
          </a:p>
        </p:txBody>
      </p:sp>
    </p:spTree>
    <p:extLst>
      <p:ext uri="{BB962C8B-B14F-4D97-AF65-F5344CB8AC3E}">
        <p14:creationId xmlns:p14="http://schemas.microsoft.com/office/powerpoint/2010/main" val="3578939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9A9AD-10BF-E6F9-8128-5C1E2DDFB9EE}"/>
              </a:ext>
            </a:extLst>
          </p:cNvPr>
          <p:cNvSpPr>
            <a:spLocks noGrp="1"/>
          </p:cNvSpPr>
          <p:nvPr>
            <p:ph type="title"/>
          </p:nvPr>
        </p:nvSpPr>
        <p:spPr/>
        <p:txBody>
          <a:bodyPr/>
          <a:lstStyle/>
          <a:p>
            <a:r>
              <a:rPr lang="en-US" dirty="0"/>
              <a:t>Why Storytelling Works</a:t>
            </a:r>
          </a:p>
        </p:txBody>
      </p:sp>
      <p:sp>
        <p:nvSpPr>
          <p:cNvPr id="3" name="Content Placeholder 2">
            <a:extLst>
              <a:ext uri="{FF2B5EF4-FFF2-40B4-BE49-F238E27FC236}">
                <a16:creationId xmlns:a16="http://schemas.microsoft.com/office/drawing/2014/main" id="{9C60C6A6-202A-64BF-1B40-A0F48CDB990D}"/>
              </a:ext>
            </a:extLst>
          </p:cNvPr>
          <p:cNvSpPr>
            <a:spLocks noGrp="1"/>
          </p:cNvSpPr>
          <p:nvPr>
            <p:ph sz="half" idx="1"/>
          </p:nvPr>
        </p:nvSpPr>
        <p:spPr>
          <a:xfrm>
            <a:off x="952133" y="1580827"/>
            <a:ext cx="4396339" cy="4536395"/>
          </a:xfrm>
        </p:spPr>
        <p:txBody>
          <a:bodyPr>
            <a:normAutofit/>
          </a:bodyPr>
          <a:lstStyle/>
          <a:p>
            <a:r>
              <a:rPr lang="en-US" sz="2400" dirty="0"/>
              <a:t>Stories make your brand distinct</a:t>
            </a:r>
          </a:p>
          <a:p>
            <a:r>
              <a:rPr lang="en-US" sz="2400" dirty="0"/>
              <a:t>Stories make your brand memorable</a:t>
            </a:r>
          </a:p>
          <a:p>
            <a:r>
              <a:rPr lang="en-US" sz="2400" dirty="0"/>
              <a:t>Stories build brand trust and likeability</a:t>
            </a:r>
          </a:p>
          <a:p>
            <a:r>
              <a:rPr lang="en-US" sz="2400" dirty="0"/>
              <a:t>Stories feel less like advertisements</a:t>
            </a:r>
          </a:p>
          <a:p>
            <a:r>
              <a:rPr lang="en-US" sz="2400" dirty="0"/>
              <a:t>Stories help you build a brand community</a:t>
            </a:r>
          </a:p>
        </p:txBody>
      </p:sp>
      <p:pic>
        <p:nvPicPr>
          <p:cNvPr id="10" name="Content Placeholder 9">
            <a:extLst>
              <a:ext uri="{FF2B5EF4-FFF2-40B4-BE49-F238E27FC236}">
                <a16:creationId xmlns:a16="http://schemas.microsoft.com/office/drawing/2014/main" id="{C04F16C0-C8D9-DE02-92BE-0F472F8CA9F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74591" y="2030279"/>
            <a:ext cx="5218593" cy="3800874"/>
          </a:xfrm>
        </p:spPr>
      </p:pic>
    </p:spTree>
    <p:extLst>
      <p:ext uri="{BB962C8B-B14F-4D97-AF65-F5344CB8AC3E}">
        <p14:creationId xmlns:p14="http://schemas.microsoft.com/office/powerpoint/2010/main" val="4031445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B86E1-1303-81A9-6632-4E12E5DA5842}"/>
              </a:ext>
            </a:extLst>
          </p:cNvPr>
          <p:cNvSpPr>
            <a:spLocks noGrp="1"/>
          </p:cNvSpPr>
          <p:nvPr>
            <p:ph type="title"/>
          </p:nvPr>
        </p:nvSpPr>
        <p:spPr/>
        <p:txBody>
          <a:bodyPr/>
          <a:lstStyle/>
          <a:p>
            <a:r>
              <a:rPr lang="en-US" dirty="0"/>
              <a:t>Summary &amp; Feedback</a:t>
            </a:r>
          </a:p>
        </p:txBody>
      </p:sp>
      <p:sp>
        <p:nvSpPr>
          <p:cNvPr id="3" name="Content Placeholder 2">
            <a:extLst>
              <a:ext uri="{FF2B5EF4-FFF2-40B4-BE49-F238E27FC236}">
                <a16:creationId xmlns:a16="http://schemas.microsoft.com/office/drawing/2014/main" id="{1EEE53DF-2A64-DADA-F99B-0BE71D04BE63}"/>
              </a:ext>
            </a:extLst>
          </p:cNvPr>
          <p:cNvSpPr>
            <a:spLocks noGrp="1"/>
          </p:cNvSpPr>
          <p:nvPr>
            <p:ph idx="1"/>
          </p:nvPr>
        </p:nvSpPr>
        <p:spPr/>
        <p:txBody>
          <a:bodyPr/>
          <a:lstStyle/>
          <a:p>
            <a:r>
              <a:rPr lang="en-US" sz="3200" dirty="0"/>
              <a:t>What are your takeaways from this session?</a:t>
            </a:r>
          </a:p>
          <a:p>
            <a:r>
              <a:rPr lang="en-US" sz="3200" dirty="0"/>
              <a:t>Does this information make you rethink how you will  craft and tell your company story?</a:t>
            </a:r>
          </a:p>
          <a:p>
            <a:r>
              <a:rPr lang="en-US" sz="3200" dirty="0"/>
              <a:t>Feedback</a:t>
            </a:r>
          </a:p>
          <a:p>
            <a:r>
              <a:rPr lang="en-US" sz="3200" dirty="0"/>
              <a:t>Questions</a:t>
            </a:r>
          </a:p>
          <a:p>
            <a:endParaRPr lang="en-US" dirty="0"/>
          </a:p>
          <a:p>
            <a:endParaRPr lang="en-US" dirty="0"/>
          </a:p>
          <a:p>
            <a:endParaRPr lang="en-US" dirty="0"/>
          </a:p>
        </p:txBody>
      </p:sp>
    </p:spTree>
    <p:extLst>
      <p:ext uri="{BB962C8B-B14F-4D97-AF65-F5344CB8AC3E}">
        <p14:creationId xmlns:p14="http://schemas.microsoft.com/office/powerpoint/2010/main" val="4097522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5E209-2376-4BB3-84A7-FBCFD68544F9}"/>
              </a:ext>
            </a:extLst>
          </p:cNvPr>
          <p:cNvSpPr>
            <a:spLocks noGrp="1"/>
          </p:cNvSpPr>
          <p:nvPr>
            <p:ph type="title"/>
          </p:nvPr>
        </p:nvSpPr>
        <p:spPr/>
        <p:txBody>
          <a:bodyPr/>
          <a:lstStyle/>
          <a:p>
            <a:r>
              <a:rPr lang="en-US" dirty="0"/>
              <a:t>MB Mentors</a:t>
            </a:r>
            <a:br>
              <a:rPr lang="en-US" dirty="0"/>
            </a:br>
            <a:r>
              <a:rPr lang="en-US" dirty="0"/>
              <a:t>Offerings and Resources</a:t>
            </a:r>
          </a:p>
        </p:txBody>
      </p:sp>
      <p:sp>
        <p:nvSpPr>
          <p:cNvPr id="3" name="Content Placeholder 2">
            <a:extLst>
              <a:ext uri="{FF2B5EF4-FFF2-40B4-BE49-F238E27FC236}">
                <a16:creationId xmlns:a16="http://schemas.microsoft.com/office/drawing/2014/main" id="{97AD08DD-583D-4CC2-B016-EBAD9A66042A}"/>
              </a:ext>
            </a:extLst>
          </p:cNvPr>
          <p:cNvSpPr>
            <a:spLocks noGrp="1"/>
          </p:cNvSpPr>
          <p:nvPr>
            <p:ph idx="1"/>
          </p:nvPr>
        </p:nvSpPr>
        <p:spPr>
          <a:xfrm>
            <a:off x="1103312" y="2052918"/>
            <a:ext cx="9559522" cy="4195481"/>
          </a:xfrm>
        </p:spPr>
        <p:txBody>
          <a:bodyPr>
            <a:normAutofit fontScale="92500" lnSpcReduction="20000"/>
          </a:bodyPr>
          <a:lstStyle/>
          <a:p>
            <a:r>
              <a:rPr lang="en-US" dirty="0"/>
              <a:t>Upcoming Free </a:t>
            </a:r>
            <a:r>
              <a:rPr lang="en-US" dirty="0" err="1"/>
              <a:t>MBMentors</a:t>
            </a:r>
            <a:r>
              <a:rPr lang="en-US" dirty="0"/>
              <a:t> Webinar  </a:t>
            </a:r>
          </a:p>
          <a:p>
            <a:pPr lvl="1"/>
            <a:r>
              <a:rPr lang="en-US" dirty="0"/>
              <a:t>October 11: How to Design a Lean Business Plan</a:t>
            </a:r>
          </a:p>
          <a:p>
            <a:r>
              <a:rPr lang="en-US" dirty="0"/>
              <a:t>Resources: </a:t>
            </a:r>
          </a:p>
          <a:p>
            <a:pPr lvl="1"/>
            <a:r>
              <a:rPr lang="en-US" dirty="0"/>
              <a:t>Small Business Video Modules</a:t>
            </a:r>
          </a:p>
          <a:p>
            <a:pPr lvl="1"/>
            <a:r>
              <a:rPr lang="en-US" dirty="0"/>
              <a:t>Partners &amp; Alliances:  Legal, Financing, Translation Services, Tech Support</a:t>
            </a:r>
          </a:p>
          <a:p>
            <a:pPr lvl="1"/>
            <a:r>
              <a:rPr lang="en-US" dirty="0"/>
              <a:t>Business Planning Tools: </a:t>
            </a:r>
            <a:r>
              <a:rPr lang="en-US" dirty="0" err="1"/>
              <a:t>LivePlan</a:t>
            </a:r>
            <a:endParaRPr lang="en-US" dirty="0"/>
          </a:p>
          <a:p>
            <a:pPr lvl="1"/>
            <a:r>
              <a:rPr lang="en-US" dirty="0"/>
              <a:t>CEO Roundtables</a:t>
            </a:r>
          </a:p>
          <a:p>
            <a:r>
              <a:rPr lang="en-US" dirty="0"/>
              <a:t>Free mentoring</a:t>
            </a:r>
          </a:p>
          <a:p>
            <a:pPr lvl="1"/>
            <a:r>
              <a:rPr lang="en-US" dirty="0"/>
              <a:t>Request this service via our website: </a:t>
            </a:r>
            <a:r>
              <a:rPr lang="en-US" dirty="0" err="1"/>
              <a:t>mbmentors.org</a:t>
            </a:r>
            <a:endParaRPr lang="en-US" dirty="0"/>
          </a:p>
          <a:p>
            <a:r>
              <a:rPr lang="en-US" dirty="0"/>
              <a:t>MBM Client Community</a:t>
            </a:r>
          </a:p>
          <a:p>
            <a:pPr lvl="1"/>
            <a:r>
              <a:rPr lang="en-US" dirty="0" err="1"/>
              <a:t>Mbmentors.org</a:t>
            </a:r>
            <a:r>
              <a:rPr lang="en-US" dirty="0"/>
              <a:t>/forum</a:t>
            </a:r>
          </a:p>
          <a:p>
            <a:pPr lvl="1"/>
            <a:r>
              <a:rPr lang="en-US" dirty="0"/>
              <a:t>Women’s Collective Blog</a:t>
            </a:r>
          </a:p>
        </p:txBody>
      </p:sp>
    </p:spTree>
    <p:extLst>
      <p:ext uri="{BB962C8B-B14F-4D97-AF65-F5344CB8AC3E}">
        <p14:creationId xmlns:p14="http://schemas.microsoft.com/office/powerpoint/2010/main" val="4060545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F0223-232F-4544-B9A2-521ED40DE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193" y="1979586"/>
            <a:ext cx="9020175" cy="4076700"/>
          </a:xfrm>
          <a:prstGeom prst="rect">
            <a:avLst/>
          </a:prstGeom>
        </p:spPr>
      </p:pic>
      <p:sp>
        <p:nvSpPr>
          <p:cNvPr id="4" name="Title 3">
            <a:extLst>
              <a:ext uri="{FF2B5EF4-FFF2-40B4-BE49-F238E27FC236}">
                <a16:creationId xmlns:a16="http://schemas.microsoft.com/office/drawing/2014/main" id="{0C33FE55-68E5-4628-A49D-F2CFCFAF7BF1}"/>
              </a:ext>
            </a:extLst>
          </p:cNvPr>
          <p:cNvSpPr>
            <a:spLocks noGrp="1"/>
          </p:cNvSpPr>
          <p:nvPr>
            <p:ph type="title"/>
          </p:nvPr>
        </p:nvSpPr>
        <p:spPr/>
        <p:txBody>
          <a:bodyPr/>
          <a:lstStyle/>
          <a:p>
            <a:r>
              <a:rPr lang="en-US" dirty="0"/>
              <a:t>Women’s Collective</a:t>
            </a:r>
            <a:br>
              <a:rPr lang="en-US" dirty="0"/>
            </a:br>
            <a:r>
              <a:rPr lang="en-US" dirty="0"/>
              <a:t>Thank you!</a:t>
            </a:r>
          </a:p>
        </p:txBody>
      </p:sp>
      <p:pic>
        <p:nvPicPr>
          <p:cNvPr id="5" name="Picture 4">
            <a:extLst>
              <a:ext uri="{FF2B5EF4-FFF2-40B4-BE49-F238E27FC236}">
                <a16:creationId xmlns:a16="http://schemas.microsoft.com/office/drawing/2014/main" id="{07757FA1-73B0-FA63-8233-16B96573E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949" y="1930760"/>
            <a:ext cx="4571733" cy="4535877"/>
          </a:xfrm>
          <a:prstGeom prst="rect">
            <a:avLst/>
          </a:prstGeom>
        </p:spPr>
      </p:pic>
      <p:pic>
        <p:nvPicPr>
          <p:cNvPr id="7" name="Picture 6">
            <a:extLst>
              <a:ext uri="{FF2B5EF4-FFF2-40B4-BE49-F238E27FC236}">
                <a16:creationId xmlns:a16="http://schemas.microsoft.com/office/drawing/2014/main" id="{209C02EA-83EF-EC12-6485-7F851F13A6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8472" y="1930762"/>
            <a:ext cx="6556056" cy="4535876"/>
          </a:xfrm>
          <a:prstGeom prst="rect">
            <a:avLst/>
          </a:prstGeom>
        </p:spPr>
      </p:pic>
    </p:spTree>
    <p:extLst>
      <p:ext uri="{BB962C8B-B14F-4D97-AF65-F5344CB8AC3E}">
        <p14:creationId xmlns:p14="http://schemas.microsoft.com/office/powerpoint/2010/main" val="4250067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4E198-C676-4C7D-8D20-23FA3D61F54F}"/>
              </a:ext>
            </a:extLst>
          </p:cNvPr>
          <p:cNvSpPr>
            <a:spLocks noGrp="1"/>
          </p:cNvSpPr>
          <p:nvPr>
            <p:ph type="title"/>
          </p:nvPr>
        </p:nvSpPr>
        <p:spPr/>
        <p:txBody>
          <a:bodyPr/>
          <a:lstStyle/>
          <a:p>
            <a:r>
              <a:rPr lang="en-US" dirty="0"/>
              <a:t>Introductions:  Your Hosts</a:t>
            </a:r>
          </a:p>
        </p:txBody>
      </p:sp>
      <p:sp>
        <p:nvSpPr>
          <p:cNvPr id="4" name="TextBox 3">
            <a:extLst>
              <a:ext uri="{FF2B5EF4-FFF2-40B4-BE49-F238E27FC236}">
                <a16:creationId xmlns:a16="http://schemas.microsoft.com/office/drawing/2014/main" id="{11287D0F-5B53-4EE0-95E4-76A8864313D9}"/>
              </a:ext>
            </a:extLst>
          </p:cNvPr>
          <p:cNvSpPr txBox="1"/>
          <p:nvPr/>
        </p:nvSpPr>
        <p:spPr>
          <a:xfrm>
            <a:off x="3047354" y="3236585"/>
            <a:ext cx="6094708" cy="369332"/>
          </a:xfrm>
          <a:prstGeom prst="rect">
            <a:avLst/>
          </a:prstGeom>
          <a:noFill/>
        </p:spPr>
        <p:txBody>
          <a:bodyPr wrap="square">
            <a:spAutoFit/>
          </a:bodyPr>
          <a:lstStyle/>
          <a:p>
            <a:r>
              <a:rPr lang="en-US" b="0" dirty="0">
                <a:effectLst/>
              </a:rPr>
              <a:t> </a:t>
            </a:r>
            <a:endParaRPr lang="en-US" dirty="0"/>
          </a:p>
        </p:txBody>
      </p:sp>
      <p:sp>
        <p:nvSpPr>
          <p:cNvPr id="6" name="TextBox 5">
            <a:extLst>
              <a:ext uri="{FF2B5EF4-FFF2-40B4-BE49-F238E27FC236}">
                <a16:creationId xmlns:a16="http://schemas.microsoft.com/office/drawing/2014/main" id="{7DEBF052-BA68-4FFE-B4EB-127E69F491DE}"/>
              </a:ext>
            </a:extLst>
          </p:cNvPr>
          <p:cNvSpPr txBox="1"/>
          <p:nvPr/>
        </p:nvSpPr>
        <p:spPr>
          <a:xfrm>
            <a:off x="3047354" y="3236585"/>
            <a:ext cx="6094708" cy="369332"/>
          </a:xfrm>
          <a:prstGeom prst="rect">
            <a:avLst/>
          </a:prstGeom>
          <a:noFill/>
        </p:spPr>
        <p:txBody>
          <a:bodyPr wrap="square">
            <a:spAutoFit/>
          </a:bodyPr>
          <a:lstStyle/>
          <a:p>
            <a:r>
              <a:rPr lang="en-US" b="0" dirty="0">
                <a:effectLst/>
              </a:rPr>
              <a:t> </a:t>
            </a:r>
            <a:endParaRPr lang="en-US" dirty="0"/>
          </a:p>
        </p:txBody>
      </p:sp>
      <p:pic>
        <p:nvPicPr>
          <p:cNvPr id="12" name="Picture 11">
            <a:extLst>
              <a:ext uri="{FF2B5EF4-FFF2-40B4-BE49-F238E27FC236}">
                <a16:creationId xmlns:a16="http://schemas.microsoft.com/office/drawing/2014/main" id="{8A25B374-C7D3-4E62-9CBA-F4C84B511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98" y="1560248"/>
            <a:ext cx="2657611" cy="2693046"/>
          </a:xfrm>
          <a:prstGeom prst="rect">
            <a:avLst/>
          </a:prstGeom>
        </p:spPr>
      </p:pic>
      <p:pic>
        <p:nvPicPr>
          <p:cNvPr id="14" name="Picture 13">
            <a:extLst>
              <a:ext uri="{FF2B5EF4-FFF2-40B4-BE49-F238E27FC236}">
                <a16:creationId xmlns:a16="http://schemas.microsoft.com/office/drawing/2014/main" id="{869AF05D-5C2E-4D69-9C93-65D481451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334" y="1730979"/>
            <a:ext cx="2817383" cy="2644584"/>
          </a:xfrm>
          <a:prstGeom prst="rect">
            <a:avLst/>
          </a:prstGeom>
        </p:spPr>
      </p:pic>
      <p:pic>
        <p:nvPicPr>
          <p:cNvPr id="16" name="Picture 15">
            <a:extLst>
              <a:ext uri="{FF2B5EF4-FFF2-40B4-BE49-F238E27FC236}">
                <a16:creationId xmlns:a16="http://schemas.microsoft.com/office/drawing/2014/main" id="{C0A4E260-9D77-4B94-A7F5-A534F50E1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2920" y="3743509"/>
            <a:ext cx="2817382" cy="2840042"/>
          </a:xfrm>
          <a:prstGeom prst="rect">
            <a:avLst/>
          </a:prstGeom>
        </p:spPr>
      </p:pic>
      <p:pic>
        <p:nvPicPr>
          <p:cNvPr id="18" name="Picture 17">
            <a:extLst>
              <a:ext uri="{FF2B5EF4-FFF2-40B4-BE49-F238E27FC236}">
                <a16:creationId xmlns:a16="http://schemas.microsoft.com/office/drawing/2014/main" id="{F4E8E460-595E-4ABB-B29C-8F8C1E84D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516" y="3605917"/>
            <a:ext cx="2657611" cy="2841471"/>
          </a:xfrm>
          <a:prstGeom prst="rect">
            <a:avLst/>
          </a:prstGeom>
        </p:spPr>
      </p:pic>
      <p:sp>
        <p:nvSpPr>
          <p:cNvPr id="19" name="TextBox 18">
            <a:extLst>
              <a:ext uri="{FF2B5EF4-FFF2-40B4-BE49-F238E27FC236}">
                <a16:creationId xmlns:a16="http://schemas.microsoft.com/office/drawing/2014/main" id="{C2C2291A-DEC4-4D57-8B8F-0486D458084B}"/>
              </a:ext>
            </a:extLst>
          </p:cNvPr>
          <p:cNvSpPr txBox="1"/>
          <p:nvPr/>
        </p:nvSpPr>
        <p:spPr>
          <a:xfrm>
            <a:off x="829804" y="4375563"/>
            <a:ext cx="2239505" cy="369332"/>
          </a:xfrm>
          <a:prstGeom prst="rect">
            <a:avLst/>
          </a:prstGeom>
          <a:noFill/>
        </p:spPr>
        <p:txBody>
          <a:bodyPr wrap="square" rtlCol="0">
            <a:spAutoFit/>
          </a:bodyPr>
          <a:lstStyle/>
          <a:p>
            <a:r>
              <a:rPr lang="en-US" dirty="0"/>
              <a:t>Julie Menten</a:t>
            </a:r>
          </a:p>
        </p:txBody>
      </p:sp>
      <p:sp>
        <p:nvSpPr>
          <p:cNvPr id="20" name="TextBox 19">
            <a:extLst>
              <a:ext uri="{FF2B5EF4-FFF2-40B4-BE49-F238E27FC236}">
                <a16:creationId xmlns:a16="http://schemas.microsoft.com/office/drawing/2014/main" id="{1E69DEBC-5A3A-4F07-A7E3-24F4041A9420}"/>
              </a:ext>
            </a:extLst>
          </p:cNvPr>
          <p:cNvSpPr txBox="1"/>
          <p:nvPr/>
        </p:nvSpPr>
        <p:spPr>
          <a:xfrm>
            <a:off x="3663225" y="3066766"/>
            <a:ext cx="2239505" cy="369332"/>
          </a:xfrm>
          <a:prstGeom prst="rect">
            <a:avLst/>
          </a:prstGeom>
          <a:noFill/>
        </p:spPr>
        <p:txBody>
          <a:bodyPr wrap="square" rtlCol="0">
            <a:spAutoFit/>
          </a:bodyPr>
          <a:lstStyle/>
          <a:p>
            <a:r>
              <a:rPr lang="en-US" dirty="0"/>
              <a:t>Sara Braziller</a:t>
            </a:r>
          </a:p>
        </p:txBody>
      </p:sp>
      <p:sp>
        <p:nvSpPr>
          <p:cNvPr id="21" name="TextBox 20">
            <a:extLst>
              <a:ext uri="{FF2B5EF4-FFF2-40B4-BE49-F238E27FC236}">
                <a16:creationId xmlns:a16="http://schemas.microsoft.com/office/drawing/2014/main" id="{00245509-10B5-4C55-B270-8F25A0386D6A}"/>
              </a:ext>
            </a:extLst>
          </p:cNvPr>
          <p:cNvSpPr txBox="1"/>
          <p:nvPr/>
        </p:nvSpPr>
        <p:spPr>
          <a:xfrm>
            <a:off x="6468604" y="4472654"/>
            <a:ext cx="2239505" cy="369332"/>
          </a:xfrm>
          <a:prstGeom prst="rect">
            <a:avLst/>
          </a:prstGeom>
          <a:noFill/>
        </p:spPr>
        <p:txBody>
          <a:bodyPr wrap="square" rtlCol="0">
            <a:spAutoFit/>
          </a:bodyPr>
          <a:lstStyle/>
          <a:p>
            <a:r>
              <a:rPr lang="en-US" dirty="0"/>
              <a:t>Sahar Erickson</a:t>
            </a:r>
          </a:p>
        </p:txBody>
      </p:sp>
      <p:sp>
        <p:nvSpPr>
          <p:cNvPr id="22" name="TextBox 21">
            <a:extLst>
              <a:ext uri="{FF2B5EF4-FFF2-40B4-BE49-F238E27FC236}">
                <a16:creationId xmlns:a16="http://schemas.microsoft.com/office/drawing/2014/main" id="{4A81BED5-2377-42E2-8289-45EDBED0BA29}"/>
              </a:ext>
            </a:extLst>
          </p:cNvPr>
          <p:cNvSpPr txBox="1"/>
          <p:nvPr/>
        </p:nvSpPr>
        <p:spPr>
          <a:xfrm>
            <a:off x="9431237" y="3120715"/>
            <a:ext cx="2239505" cy="369332"/>
          </a:xfrm>
          <a:prstGeom prst="rect">
            <a:avLst/>
          </a:prstGeom>
          <a:noFill/>
        </p:spPr>
        <p:txBody>
          <a:bodyPr wrap="square" rtlCol="0">
            <a:spAutoFit/>
          </a:bodyPr>
          <a:lstStyle/>
          <a:p>
            <a:r>
              <a:rPr lang="en-US" dirty="0"/>
              <a:t>Pauline Allison</a:t>
            </a:r>
          </a:p>
        </p:txBody>
      </p:sp>
    </p:spTree>
    <p:extLst>
      <p:ext uri="{BB962C8B-B14F-4D97-AF65-F5344CB8AC3E}">
        <p14:creationId xmlns:p14="http://schemas.microsoft.com/office/powerpoint/2010/main" val="216361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790C5-34DE-4F6F-BBF1-BFE12A7202B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9E82815-1E53-4545-AC08-4E6C328B4236}"/>
              </a:ext>
            </a:extLst>
          </p:cNvPr>
          <p:cNvSpPr>
            <a:spLocks noGrp="1"/>
          </p:cNvSpPr>
          <p:nvPr>
            <p:ph idx="1"/>
          </p:nvPr>
        </p:nvSpPr>
        <p:spPr>
          <a:xfrm>
            <a:off x="489858" y="1681843"/>
            <a:ext cx="6155871" cy="4566556"/>
          </a:xfrm>
        </p:spPr>
        <p:txBody>
          <a:bodyPr/>
          <a:lstStyle/>
          <a:p>
            <a:r>
              <a:rPr lang="en-US" sz="2400" dirty="0"/>
              <a:t>The importance of having a compelling company  story</a:t>
            </a:r>
          </a:p>
          <a:p>
            <a:r>
              <a:rPr lang="en-US" sz="2400" dirty="0"/>
              <a:t>The science behind storytelling</a:t>
            </a:r>
          </a:p>
          <a:p>
            <a:r>
              <a:rPr lang="en-US" sz="2400" dirty="0"/>
              <a:t>Anatomy of a good story</a:t>
            </a:r>
          </a:p>
          <a:p>
            <a:r>
              <a:rPr lang="en-US" sz="2400" dirty="0"/>
              <a:t>Why storytelling works</a:t>
            </a:r>
          </a:p>
          <a:p>
            <a:r>
              <a:rPr lang="en-US" sz="2400" dirty="0"/>
              <a:t>Break out into groups to share your story</a:t>
            </a:r>
          </a:p>
          <a:p>
            <a:r>
              <a:rPr lang="en-US" sz="2400" dirty="0"/>
              <a:t>Come back together to summarize learnings</a:t>
            </a:r>
          </a:p>
          <a:p>
            <a:endParaRPr lang="en-US" sz="2400" dirty="0"/>
          </a:p>
          <a:p>
            <a:endParaRPr lang="en-US" dirty="0"/>
          </a:p>
          <a:p>
            <a:endParaRPr lang="en-US" dirty="0"/>
          </a:p>
        </p:txBody>
      </p:sp>
      <p:pic>
        <p:nvPicPr>
          <p:cNvPr id="6" name="Picture 5">
            <a:extLst>
              <a:ext uri="{FF2B5EF4-FFF2-40B4-BE49-F238E27FC236}">
                <a16:creationId xmlns:a16="http://schemas.microsoft.com/office/drawing/2014/main" id="{39568987-5A1B-EC6A-3DD8-3193669FA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6195" y="2073729"/>
            <a:ext cx="5025947" cy="3467100"/>
          </a:xfrm>
          <a:prstGeom prst="rect">
            <a:avLst/>
          </a:prstGeom>
        </p:spPr>
      </p:pic>
    </p:spTree>
    <p:extLst>
      <p:ext uri="{BB962C8B-B14F-4D97-AF65-F5344CB8AC3E}">
        <p14:creationId xmlns:p14="http://schemas.microsoft.com/office/powerpoint/2010/main" val="1069529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70D0A-210A-1821-8C3B-13FC47B0F6BD}"/>
              </a:ext>
            </a:extLst>
          </p:cNvPr>
          <p:cNvSpPr>
            <a:spLocks noGrp="1"/>
          </p:cNvSpPr>
          <p:nvPr>
            <p:ph type="title"/>
          </p:nvPr>
        </p:nvSpPr>
        <p:spPr/>
        <p:txBody>
          <a:bodyPr/>
          <a:lstStyle/>
          <a:p>
            <a:r>
              <a:rPr lang="en-US" dirty="0"/>
              <a:t>The Importance of Having a Compelling Company Story</a:t>
            </a:r>
          </a:p>
        </p:txBody>
      </p:sp>
      <p:sp>
        <p:nvSpPr>
          <p:cNvPr id="3" name="Content Placeholder 2">
            <a:extLst>
              <a:ext uri="{FF2B5EF4-FFF2-40B4-BE49-F238E27FC236}">
                <a16:creationId xmlns:a16="http://schemas.microsoft.com/office/drawing/2014/main" id="{62D3C90E-86CB-DE5D-A78D-B73D03C6FE04}"/>
              </a:ext>
            </a:extLst>
          </p:cNvPr>
          <p:cNvSpPr>
            <a:spLocks noGrp="1"/>
          </p:cNvSpPr>
          <p:nvPr>
            <p:ph sz="half" idx="1"/>
          </p:nvPr>
        </p:nvSpPr>
        <p:spPr>
          <a:xfrm>
            <a:off x="752339" y="2029578"/>
            <a:ext cx="5483468" cy="4650191"/>
          </a:xfrm>
        </p:spPr>
        <p:txBody>
          <a:bodyPr>
            <a:normAutofit/>
          </a:bodyPr>
          <a:lstStyle/>
          <a:p>
            <a:r>
              <a:rPr lang="en-US" sz="1900" dirty="0"/>
              <a:t>Skillful and strategic storytelling is widely viewed as the most effective way to communicate information, inspire others to take action, and build relationships in ways that benefit your business. </a:t>
            </a:r>
          </a:p>
          <a:p>
            <a:pPr lvl="1"/>
            <a:r>
              <a:rPr lang="en-US" sz="1900" dirty="0"/>
              <a:t>Stories synchronize the listener’s brain with the storytellers brain</a:t>
            </a:r>
          </a:p>
          <a:p>
            <a:pPr lvl="1"/>
            <a:r>
              <a:rPr lang="en-US" sz="1900" dirty="0"/>
              <a:t>Storytelling connects listeners to the storyteller emotionally</a:t>
            </a:r>
          </a:p>
          <a:p>
            <a:pPr lvl="1"/>
            <a:r>
              <a:rPr lang="en-US" sz="1900" dirty="0"/>
              <a:t>Stories activate more areas of the brain than factual information</a:t>
            </a:r>
          </a:p>
          <a:p>
            <a:pPr lvl="1"/>
            <a:r>
              <a:rPr lang="en-US" sz="1900" dirty="0"/>
              <a:t>Stories command human attention</a:t>
            </a:r>
          </a:p>
          <a:p>
            <a:pPr lvl="1"/>
            <a:r>
              <a:rPr lang="en-US" sz="1900" dirty="0"/>
              <a:t>Stories affect behavior</a:t>
            </a:r>
          </a:p>
          <a:p>
            <a:pPr lvl="1"/>
            <a:endParaRPr lang="en-US" dirty="0"/>
          </a:p>
          <a:p>
            <a:pPr lvl="1"/>
            <a:endParaRPr lang="en-US" dirty="0"/>
          </a:p>
        </p:txBody>
      </p:sp>
      <p:pic>
        <p:nvPicPr>
          <p:cNvPr id="6" name="Content Placeholder 5">
            <a:extLst>
              <a:ext uri="{FF2B5EF4-FFF2-40B4-BE49-F238E27FC236}">
                <a16:creationId xmlns:a16="http://schemas.microsoft.com/office/drawing/2014/main" id="{0E6A5472-5193-D520-A682-5A9CEC7D989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21097" y="2324745"/>
            <a:ext cx="4418564" cy="3550635"/>
          </a:xfrm>
        </p:spPr>
      </p:pic>
    </p:spTree>
    <p:extLst>
      <p:ext uri="{BB962C8B-B14F-4D97-AF65-F5344CB8AC3E}">
        <p14:creationId xmlns:p14="http://schemas.microsoft.com/office/powerpoint/2010/main" val="1201914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3614D-98A2-FF42-1175-732631BA8954}"/>
              </a:ext>
            </a:extLst>
          </p:cNvPr>
          <p:cNvSpPr>
            <a:spLocks noGrp="1"/>
          </p:cNvSpPr>
          <p:nvPr>
            <p:ph type="title"/>
          </p:nvPr>
        </p:nvSpPr>
        <p:spPr/>
        <p:txBody>
          <a:bodyPr/>
          <a:lstStyle/>
          <a:p>
            <a:r>
              <a:rPr lang="en-US" dirty="0"/>
              <a:t>Why is Storytelling so Powerful?</a:t>
            </a:r>
          </a:p>
        </p:txBody>
      </p:sp>
      <p:sp>
        <p:nvSpPr>
          <p:cNvPr id="3" name="Content Placeholder 2">
            <a:extLst>
              <a:ext uri="{FF2B5EF4-FFF2-40B4-BE49-F238E27FC236}">
                <a16:creationId xmlns:a16="http://schemas.microsoft.com/office/drawing/2014/main" id="{8BA0BD3C-93D8-C3A5-7C41-7608AAF0C91F}"/>
              </a:ext>
            </a:extLst>
          </p:cNvPr>
          <p:cNvSpPr>
            <a:spLocks noGrp="1"/>
          </p:cNvSpPr>
          <p:nvPr>
            <p:ph sz="half" idx="1"/>
          </p:nvPr>
        </p:nvSpPr>
        <p:spPr>
          <a:xfrm>
            <a:off x="689654" y="1624649"/>
            <a:ext cx="4396339" cy="4631690"/>
          </a:xfrm>
        </p:spPr>
        <p:txBody>
          <a:bodyPr>
            <a:normAutofit fontScale="77500" lnSpcReduction="20000"/>
          </a:bodyPr>
          <a:lstStyle/>
          <a:p>
            <a:r>
              <a:rPr lang="en-US" sz="3100" dirty="0"/>
              <a:t>Storytelling elicits a biological response </a:t>
            </a:r>
          </a:p>
          <a:p>
            <a:r>
              <a:rPr lang="en-US" sz="3100" dirty="0"/>
              <a:t>A strong story triggers the brain to release cortisol (the stress chemical or oxytocin (the feel good chemical)</a:t>
            </a:r>
          </a:p>
          <a:p>
            <a:r>
              <a:rPr lang="en-US" sz="3100" dirty="0"/>
              <a:t>A strong story is all about stimulating emotion and empathy</a:t>
            </a:r>
          </a:p>
          <a:p>
            <a:r>
              <a:rPr lang="en-US" sz="3100" dirty="0"/>
              <a:t>A strong story is not just about what you do or sell but how it affects people</a:t>
            </a:r>
          </a:p>
          <a:p>
            <a:pPr marL="457200" lvl="1" indent="0">
              <a:buNone/>
            </a:pPr>
            <a:r>
              <a:rPr lang="en-US" dirty="0"/>
              <a:t> </a:t>
            </a:r>
          </a:p>
        </p:txBody>
      </p:sp>
      <p:pic>
        <p:nvPicPr>
          <p:cNvPr id="6" name="Content Placeholder 5">
            <a:extLst>
              <a:ext uri="{FF2B5EF4-FFF2-40B4-BE49-F238E27FC236}">
                <a16:creationId xmlns:a16="http://schemas.microsoft.com/office/drawing/2014/main" id="{40D3A391-F92E-2C43-909C-C29572158C9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50618" y="1624648"/>
            <a:ext cx="4893582" cy="4144666"/>
          </a:xfrm>
        </p:spPr>
      </p:pic>
    </p:spTree>
    <p:extLst>
      <p:ext uri="{BB962C8B-B14F-4D97-AF65-F5344CB8AC3E}">
        <p14:creationId xmlns:p14="http://schemas.microsoft.com/office/powerpoint/2010/main" val="4213498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F078-544E-D397-5207-6EE4CF25863E}"/>
              </a:ext>
            </a:extLst>
          </p:cNvPr>
          <p:cNvSpPr>
            <a:spLocks noGrp="1"/>
          </p:cNvSpPr>
          <p:nvPr>
            <p:ph type="title"/>
          </p:nvPr>
        </p:nvSpPr>
        <p:spPr/>
        <p:txBody>
          <a:bodyPr/>
          <a:lstStyle/>
          <a:p>
            <a:r>
              <a:rPr lang="en-US" dirty="0"/>
              <a:t>Know Your Audience</a:t>
            </a:r>
          </a:p>
        </p:txBody>
      </p:sp>
      <p:sp>
        <p:nvSpPr>
          <p:cNvPr id="3" name="Content Placeholder 2">
            <a:extLst>
              <a:ext uri="{FF2B5EF4-FFF2-40B4-BE49-F238E27FC236}">
                <a16:creationId xmlns:a16="http://schemas.microsoft.com/office/drawing/2014/main" id="{3BE5F344-3326-0033-131B-A445AA43ECC5}"/>
              </a:ext>
            </a:extLst>
          </p:cNvPr>
          <p:cNvSpPr>
            <a:spLocks noGrp="1"/>
          </p:cNvSpPr>
          <p:nvPr>
            <p:ph sz="half" idx="1"/>
          </p:nvPr>
        </p:nvSpPr>
        <p:spPr>
          <a:xfrm>
            <a:off x="646112" y="1853249"/>
            <a:ext cx="4853540" cy="4403090"/>
          </a:xfrm>
        </p:spPr>
        <p:txBody>
          <a:bodyPr>
            <a:normAutofit fontScale="92500"/>
          </a:bodyPr>
          <a:lstStyle/>
          <a:p>
            <a:r>
              <a:rPr lang="en-US" sz="2400" dirty="0"/>
              <a:t>Create one or more buyer personas to describe your target audience</a:t>
            </a:r>
          </a:p>
          <a:p>
            <a:r>
              <a:rPr lang="en-US" sz="2400" dirty="0"/>
              <a:t>Craft your story according to your target personas</a:t>
            </a:r>
          </a:p>
          <a:p>
            <a:r>
              <a:rPr lang="en-US" sz="2400" dirty="0"/>
              <a:t>Tailor your story to your specific personas</a:t>
            </a:r>
          </a:p>
          <a:p>
            <a:pPr lvl="1"/>
            <a:r>
              <a:rPr lang="en-US" sz="2200" dirty="0"/>
              <a:t>Consider what is on their mind</a:t>
            </a:r>
          </a:p>
          <a:p>
            <a:pPr lvl="1"/>
            <a:r>
              <a:rPr lang="en-US" sz="2200" dirty="0"/>
              <a:t>Think about what you need them to know, do or feel based upon what you tell them</a:t>
            </a:r>
          </a:p>
          <a:p>
            <a:pPr lvl="1"/>
            <a:endParaRPr lang="en-US" sz="2200" dirty="0"/>
          </a:p>
          <a:p>
            <a:pPr lvl="1"/>
            <a:endParaRPr lang="en-US" sz="2200" dirty="0"/>
          </a:p>
        </p:txBody>
      </p:sp>
      <p:pic>
        <p:nvPicPr>
          <p:cNvPr id="14" name="Content Placeholder 13">
            <a:extLst>
              <a:ext uri="{FF2B5EF4-FFF2-40B4-BE49-F238E27FC236}">
                <a16:creationId xmlns:a16="http://schemas.microsoft.com/office/drawing/2014/main" id="{027714E4-C478-FDF1-33B9-660D030042C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32166" y="2076073"/>
            <a:ext cx="5154839" cy="3539924"/>
          </a:xfrm>
        </p:spPr>
      </p:pic>
    </p:spTree>
    <p:extLst>
      <p:ext uri="{BB962C8B-B14F-4D97-AF65-F5344CB8AC3E}">
        <p14:creationId xmlns:p14="http://schemas.microsoft.com/office/powerpoint/2010/main" val="47674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C788C7-6A35-456D-AA7A-04640BB193AE}"/>
              </a:ext>
            </a:extLst>
          </p:cNvPr>
          <p:cNvSpPr/>
          <p:nvPr/>
        </p:nvSpPr>
        <p:spPr>
          <a:xfrm>
            <a:off x="123986" y="779087"/>
            <a:ext cx="11781685" cy="5427749"/>
          </a:xfrm>
          <a:prstGeom prst="rect">
            <a:avLst/>
          </a:prstGeom>
          <a:solidFill>
            <a:srgbClr val="FD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BCDF03B-E49C-4DAA-8C83-49B0B6A0195E}"/>
              </a:ext>
            </a:extLst>
          </p:cNvPr>
          <p:cNvSpPr txBox="1"/>
          <p:nvPr/>
        </p:nvSpPr>
        <p:spPr>
          <a:xfrm>
            <a:off x="122588" y="674255"/>
            <a:ext cx="7358868" cy="1138773"/>
          </a:xfrm>
          <a:prstGeom prst="rect">
            <a:avLst/>
          </a:prstGeom>
          <a:noFill/>
        </p:spPr>
        <p:txBody>
          <a:bodyPr wrap="square" rtlCol="0">
            <a:spAutoFit/>
          </a:bodyPr>
          <a:lstStyle/>
          <a:p>
            <a:pPr algn="just"/>
            <a:endParaRPr lang="en-US" sz="2800" dirty="0">
              <a:solidFill>
                <a:schemeClr val="bg1"/>
              </a:solidFill>
              <a:latin typeface="+mj-lt"/>
              <a:cs typeface="Poppins SemiBold" panose="00000700000000000000" pitchFamily="2" charset="0"/>
            </a:endParaRPr>
          </a:p>
          <a:p>
            <a:pPr algn="just"/>
            <a:r>
              <a:rPr lang="en-US" sz="2800" dirty="0">
                <a:solidFill>
                  <a:schemeClr val="bg1"/>
                </a:solidFill>
                <a:latin typeface="+mj-lt"/>
                <a:cs typeface="Poppins SemiBold" panose="00000700000000000000" pitchFamily="2" charset="0"/>
              </a:rPr>
              <a:t>Buyer Persona</a:t>
            </a:r>
            <a:endParaRPr lang="en-US" sz="1000" dirty="0">
              <a:solidFill>
                <a:schemeClr val="tx1">
                  <a:lumMod val="65000"/>
                  <a:lumOff val="35000"/>
                </a:schemeClr>
              </a:solidFill>
              <a:latin typeface="+mj-lt"/>
              <a:cs typeface="Poppins Light" panose="00000400000000000000" pitchFamily="2" charset="0"/>
            </a:endParaRPr>
          </a:p>
          <a:p>
            <a:pPr algn="just"/>
            <a:endParaRPr lang="en-US" sz="1200" dirty="0">
              <a:solidFill>
                <a:schemeClr val="tx1">
                  <a:lumMod val="65000"/>
                  <a:lumOff val="35000"/>
                </a:schemeClr>
              </a:solidFill>
              <a:latin typeface="+mj-lt"/>
              <a:cs typeface="Poppins Medium" panose="00000600000000000000" pitchFamily="2" charset="0"/>
            </a:endParaRPr>
          </a:p>
        </p:txBody>
      </p:sp>
      <p:graphicFrame>
        <p:nvGraphicFramePr>
          <p:cNvPr id="9" name="Table 10">
            <a:extLst>
              <a:ext uri="{FF2B5EF4-FFF2-40B4-BE49-F238E27FC236}">
                <a16:creationId xmlns:a16="http://schemas.microsoft.com/office/drawing/2014/main" id="{1D181AF6-E5D2-4FAD-BDDD-4DE054F23A77}"/>
              </a:ext>
            </a:extLst>
          </p:cNvPr>
          <p:cNvGraphicFramePr>
            <a:graphicFrameLocks noGrp="1"/>
          </p:cNvGraphicFramePr>
          <p:nvPr/>
        </p:nvGraphicFramePr>
        <p:xfrm>
          <a:off x="284929" y="1981263"/>
          <a:ext cx="11622141" cy="3746804"/>
        </p:xfrm>
        <a:graphic>
          <a:graphicData uri="http://schemas.openxmlformats.org/drawingml/2006/table">
            <a:tbl>
              <a:tblPr bandRow="1">
                <a:tableStyleId>{85BE263C-DBD7-4A20-BB59-AAB30ACAA65A}</a:tableStyleId>
              </a:tblPr>
              <a:tblGrid>
                <a:gridCol w="346455">
                  <a:extLst>
                    <a:ext uri="{9D8B030D-6E8A-4147-A177-3AD203B41FA5}">
                      <a16:colId xmlns:a16="http://schemas.microsoft.com/office/drawing/2014/main" val="2812037930"/>
                    </a:ext>
                  </a:extLst>
                </a:gridCol>
                <a:gridCol w="1643982">
                  <a:extLst>
                    <a:ext uri="{9D8B030D-6E8A-4147-A177-3AD203B41FA5}">
                      <a16:colId xmlns:a16="http://schemas.microsoft.com/office/drawing/2014/main" val="1134003085"/>
                    </a:ext>
                  </a:extLst>
                </a:gridCol>
                <a:gridCol w="3561907">
                  <a:extLst>
                    <a:ext uri="{9D8B030D-6E8A-4147-A177-3AD203B41FA5}">
                      <a16:colId xmlns:a16="http://schemas.microsoft.com/office/drawing/2014/main" val="1540536569"/>
                    </a:ext>
                  </a:extLst>
                </a:gridCol>
                <a:gridCol w="343670">
                  <a:extLst>
                    <a:ext uri="{9D8B030D-6E8A-4147-A177-3AD203B41FA5}">
                      <a16:colId xmlns:a16="http://schemas.microsoft.com/office/drawing/2014/main" val="3424434405"/>
                    </a:ext>
                  </a:extLst>
                </a:gridCol>
                <a:gridCol w="208280">
                  <a:extLst>
                    <a:ext uri="{9D8B030D-6E8A-4147-A177-3AD203B41FA5}">
                      <a16:colId xmlns:a16="http://schemas.microsoft.com/office/drawing/2014/main" val="1289916701"/>
                    </a:ext>
                  </a:extLst>
                </a:gridCol>
                <a:gridCol w="2148720">
                  <a:extLst>
                    <a:ext uri="{9D8B030D-6E8A-4147-A177-3AD203B41FA5}">
                      <a16:colId xmlns:a16="http://schemas.microsoft.com/office/drawing/2014/main" val="659176456"/>
                    </a:ext>
                  </a:extLst>
                </a:gridCol>
                <a:gridCol w="3369127">
                  <a:extLst>
                    <a:ext uri="{9D8B030D-6E8A-4147-A177-3AD203B41FA5}">
                      <a16:colId xmlns:a16="http://schemas.microsoft.com/office/drawing/2014/main" val="1511247000"/>
                    </a:ext>
                  </a:extLst>
                </a:gridCol>
              </a:tblGrid>
              <a:tr h="494414">
                <a:tc>
                  <a:txBody>
                    <a:bodyPr/>
                    <a:lstStyle/>
                    <a:p>
                      <a:endParaRPr lang="en-US" sz="1400" dirty="0">
                        <a:latin typeface="+mn-lt"/>
                        <a:cs typeface="Poppins SemiBold" panose="00000700000000000000" pitchFamily="2" charset="0"/>
                      </a:endParaRPr>
                    </a:p>
                  </a:txBody>
                  <a:tcPr anchor="ctr">
                    <a:solidFill>
                      <a:schemeClr val="accent2">
                        <a:lumMod val="20000"/>
                        <a:lumOff val="80000"/>
                      </a:schemeClr>
                    </a:solidFill>
                  </a:tcPr>
                </a:tc>
                <a:tc>
                  <a:txBody>
                    <a:bodyPr/>
                    <a:lstStyle/>
                    <a:p>
                      <a:r>
                        <a:rPr lang="en-US" sz="1400" b="1" dirty="0">
                          <a:latin typeface="+mn-lt"/>
                          <a:cs typeface="Poppins SemiBold" panose="00000700000000000000" pitchFamily="2" charset="0"/>
                        </a:rPr>
                        <a:t>Background</a:t>
                      </a:r>
                    </a:p>
                  </a:txBody>
                  <a:tcPr anchor="ctr">
                    <a:solidFill>
                      <a:schemeClr val="accent2">
                        <a:lumMod val="20000"/>
                        <a:lumOff val="80000"/>
                      </a:schemeClr>
                    </a:solidFill>
                  </a:tcPr>
                </a:tc>
                <a:tc>
                  <a:txBody>
                    <a:bodyPr/>
                    <a:lstStyle/>
                    <a:p>
                      <a:r>
                        <a:rPr lang="en-US" sz="1000" dirty="0">
                          <a:latin typeface="+mn-lt"/>
                          <a:cs typeface="Poppins Light" panose="00000400000000000000" pitchFamily="2" charset="0"/>
                        </a:rPr>
                        <a:t>How long with company / in role?</a:t>
                      </a:r>
                    </a:p>
                    <a:p>
                      <a:r>
                        <a:rPr lang="en-US" sz="1000" dirty="0">
                          <a:latin typeface="+mn-lt"/>
                          <a:cs typeface="Poppins Light" panose="00000400000000000000" pitchFamily="2" charset="0"/>
                        </a:rPr>
                        <a:t>Previous roles</a:t>
                      </a:r>
                    </a:p>
                    <a:p>
                      <a:r>
                        <a:rPr lang="en-US" sz="1000" dirty="0">
                          <a:latin typeface="+mn-lt"/>
                          <a:cs typeface="Poppins Light" panose="00000400000000000000" pitchFamily="2" charset="0"/>
                        </a:rPr>
                        <a:t>Size of organization or team</a:t>
                      </a:r>
                    </a:p>
                  </a:txBody>
                  <a:tcPr anchor="ctr">
                    <a:solidFill>
                      <a:schemeClr val="accent2">
                        <a:lumMod val="20000"/>
                        <a:lumOff val="80000"/>
                      </a:schemeClr>
                    </a:solidFill>
                  </a:tcPr>
                </a:tc>
                <a:tc>
                  <a:txBody>
                    <a:bodyPr/>
                    <a:lstStyle/>
                    <a:p>
                      <a:endParaRPr lang="en-US" dirty="0">
                        <a:latin typeface="+mn-lt"/>
                        <a:cs typeface="Poppins Light" panose="00000400000000000000" pitchFamily="2" charset="0"/>
                      </a:endParaRPr>
                    </a:p>
                  </a:txBody>
                  <a:tcPr anchor="ctr">
                    <a:solidFill>
                      <a:schemeClr val="accent2">
                        <a:lumMod val="20000"/>
                        <a:lumOff val="80000"/>
                      </a:schemeClr>
                    </a:solidFill>
                  </a:tcPr>
                </a:tc>
                <a:tc>
                  <a:txBody>
                    <a:bodyPr/>
                    <a:lstStyle/>
                    <a:p>
                      <a:endParaRPr lang="en-US" dirty="0">
                        <a:latin typeface="+mn-lt"/>
                        <a:cs typeface="Poppins Light" panose="00000400000000000000" pitchFamily="2" charset="0"/>
                      </a:endParaRPr>
                    </a:p>
                  </a:txBody>
                  <a:tcPr anchor="ctr">
                    <a:solidFill>
                      <a:schemeClr val="accent2">
                        <a:lumMod val="20000"/>
                        <a:lumOff val="80000"/>
                      </a:schemeClr>
                    </a:solidFill>
                  </a:tcPr>
                </a:tc>
                <a:tc>
                  <a:txBody>
                    <a:bodyPr/>
                    <a:lstStyle/>
                    <a:p>
                      <a:pPr marL="0" algn="l" defTabSz="914400" rtl="0" eaLnBrk="1" latinLnBrk="0" hangingPunct="1"/>
                      <a:r>
                        <a:rPr lang="en-US" sz="1400" b="1" kern="1200" dirty="0">
                          <a:solidFill>
                            <a:schemeClr val="dk1"/>
                          </a:solidFill>
                          <a:latin typeface="+mn-lt"/>
                          <a:ea typeface="+mn-ea"/>
                          <a:cs typeface="Poppins SemiBold" panose="00000700000000000000" pitchFamily="2" charset="0"/>
                        </a:rPr>
                        <a:t>Quotes</a:t>
                      </a:r>
                    </a:p>
                  </a:txBody>
                  <a:tcPr anchor="ctr">
                    <a:solidFill>
                      <a:schemeClr val="accent2">
                        <a:lumMod val="20000"/>
                        <a:lumOff val="80000"/>
                      </a:schemeClr>
                    </a:solidFill>
                  </a:tcPr>
                </a:tc>
                <a:tc>
                  <a:txBody>
                    <a:bodyPr/>
                    <a:lstStyle/>
                    <a:p>
                      <a:pPr marL="0" algn="l" defTabSz="914400" rtl="0" eaLnBrk="1" latinLnBrk="0" hangingPunct="1"/>
                      <a:r>
                        <a:rPr lang="en-US" sz="1000" kern="1200" dirty="0">
                          <a:solidFill>
                            <a:schemeClr val="dk1"/>
                          </a:solidFill>
                          <a:latin typeface="+mn-lt"/>
                          <a:ea typeface="+mn-ea"/>
                          <a:cs typeface="Poppins Light" panose="00000400000000000000" pitchFamily="2" charset="0"/>
                        </a:rPr>
                        <a:t>Provide 2-3 sample quotes that this buyer might express to his/her colleagues/friends/family.  </a:t>
                      </a:r>
                      <a:r>
                        <a:rPr lang="en-US" sz="1000" i="1" kern="1200" dirty="0">
                          <a:solidFill>
                            <a:schemeClr val="dk1"/>
                          </a:solidFill>
                          <a:latin typeface="+mn-lt"/>
                          <a:ea typeface="+mn-ea"/>
                          <a:cs typeface="Poppins Light" panose="00000400000000000000" pitchFamily="2" charset="0"/>
                        </a:rPr>
                        <a:t>E.g.,</a:t>
                      </a:r>
                    </a:p>
                    <a:p>
                      <a:pPr marL="0" algn="l" defTabSz="914400" rtl="0" eaLnBrk="1" latinLnBrk="0" hangingPunct="1"/>
                      <a:r>
                        <a:rPr lang="en-US" sz="1000" kern="1200" dirty="0">
                          <a:solidFill>
                            <a:schemeClr val="dk1"/>
                          </a:solidFill>
                          <a:latin typeface="+mn-lt"/>
                          <a:ea typeface="+mn-ea"/>
                          <a:cs typeface="Poppins Light" panose="00000400000000000000" pitchFamily="2" charset="0"/>
                        </a:rPr>
                        <a:t>“It’s difficult to get my leaders to understand and engage with this topic.”</a:t>
                      </a:r>
                    </a:p>
                  </a:txBody>
                  <a:tcPr anchor="ctr">
                    <a:solidFill>
                      <a:schemeClr val="accent2">
                        <a:lumMod val="20000"/>
                        <a:lumOff val="80000"/>
                      </a:schemeClr>
                    </a:solidFill>
                  </a:tcPr>
                </a:tc>
                <a:extLst>
                  <a:ext uri="{0D108BD9-81ED-4DB2-BD59-A6C34878D82A}">
                    <a16:rowId xmlns:a16="http://schemas.microsoft.com/office/drawing/2014/main" val="2009371509"/>
                  </a:ext>
                </a:extLst>
              </a:tr>
              <a:tr h="586181">
                <a:tc>
                  <a:txBody>
                    <a:bodyPr/>
                    <a:lstStyle/>
                    <a:p>
                      <a:endParaRPr lang="en-US" sz="1400" dirty="0">
                        <a:latin typeface="+mn-lt"/>
                        <a:cs typeface="Poppins SemiBold" panose="00000700000000000000" pitchFamily="2" charset="0"/>
                      </a:endParaRPr>
                    </a:p>
                  </a:txBody>
                  <a:tcPr anchor="ctr">
                    <a:noFill/>
                  </a:tcPr>
                </a:tc>
                <a:tc>
                  <a:txBody>
                    <a:bodyPr/>
                    <a:lstStyle/>
                    <a:p>
                      <a:r>
                        <a:rPr lang="en-US" sz="1400" b="1" dirty="0">
                          <a:latin typeface="+mn-lt"/>
                          <a:cs typeface="Poppins SemiBold" panose="00000700000000000000" pitchFamily="2" charset="0"/>
                        </a:rPr>
                        <a:t>Demographics</a:t>
                      </a:r>
                    </a:p>
                  </a:txBody>
                  <a:tcPr anchor="ctr">
                    <a:noFill/>
                  </a:tcPr>
                </a:tc>
                <a:tc>
                  <a:txBody>
                    <a:bodyPr/>
                    <a:lstStyle/>
                    <a:p>
                      <a:r>
                        <a:rPr lang="en-US" sz="1000" dirty="0">
                          <a:latin typeface="+mn-lt"/>
                          <a:cs typeface="Poppins Light" panose="00000400000000000000" pitchFamily="2" charset="0"/>
                        </a:rPr>
                        <a:t>Gender, age</a:t>
                      </a:r>
                    </a:p>
                    <a:p>
                      <a:r>
                        <a:rPr lang="en-US" sz="1000" dirty="0">
                          <a:latin typeface="+mn-lt"/>
                          <a:cs typeface="Poppins Light" panose="00000400000000000000" pitchFamily="2" charset="0"/>
                        </a:rPr>
                        <a:t>Marital status, # of kids</a:t>
                      </a:r>
                    </a:p>
                    <a:p>
                      <a:r>
                        <a:rPr lang="en-US" sz="1000" dirty="0">
                          <a:latin typeface="+mn-lt"/>
                          <a:cs typeface="Poppins Light" panose="00000400000000000000" pitchFamily="2" charset="0"/>
                        </a:rPr>
                        <a:t>Income</a:t>
                      </a:r>
                    </a:p>
                    <a:p>
                      <a:r>
                        <a:rPr lang="en-US" sz="1000" dirty="0">
                          <a:latin typeface="+mn-lt"/>
                          <a:cs typeface="Poppins Light" panose="00000400000000000000" pitchFamily="2" charset="0"/>
                        </a:rPr>
                        <a:t>Geography (urban, suburbs, rural, etc.)</a:t>
                      </a:r>
                    </a:p>
                  </a:txBody>
                  <a:tcPr anchor="ctr">
                    <a:noFill/>
                  </a:tcPr>
                </a:tc>
                <a:tc>
                  <a:txBody>
                    <a:bodyPr/>
                    <a:lstStyle/>
                    <a:p>
                      <a:endParaRPr lang="en-US" dirty="0">
                        <a:latin typeface="+mn-lt"/>
                        <a:cs typeface="Poppins Light" panose="00000400000000000000" pitchFamily="2" charset="0"/>
                      </a:endParaRPr>
                    </a:p>
                  </a:txBody>
                  <a:tcPr anchor="ctr">
                    <a:noFill/>
                  </a:tcPr>
                </a:tc>
                <a:tc>
                  <a:txBody>
                    <a:bodyPr/>
                    <a:lstStyle/>
                    <a:p>
                      <a:endParaRPr lang="en-US" dirty="0">
                        <a:latin typeface="+mn-lt"/>
                        <a:cs typeface="Poppins Light" panose="00000400000000000000" pitchFamily="2" charset="0"/>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Poppins SemiBold" panose="00000700000000000000" pitchFamily="2" charset="0"/>
                        </a:rPr>
                        <a:t>Key Purchase Drivers</a:t>
                      </a:r>
                    </a:p>
                  </a:txBody>
                  <a:tcPr anchor="ctr">
                    <a:noFill/>
                  </a:tcPr>
                </a:tc>
                <a:tc>
                  <a:txBody>
                    <a:bodyPr/>
                    <a:lstStyle/>
                    <a:p>
                      <a:pPr marL="0" algn="l" defTabSz="914400" rtl="0" eaLnBrk="1" latinLnBrk="0" hangingPunct="1"/>
                      <a:r>
                        <a:rPr lang="en-US" sz="1000" kern="1200" dirty="0">
                          <a:solidFill>
                            <a:schemeClr val="dk1"/>
                          </a:solidFill>
                          <a:latin typeface="+mn-lt"/>
                          <a:ea typeface="+mn-ea"/>
                          <a:cs typeface="Poppins Light" panose="00000400000000000000" pitchFamily="2" charset="0"/>
                        </a:rPr>
                        <a:t>What are the key factors this buyer uses to make this type of purchase decision?</a:t>
                      </a:r>
                    </a:p>
                  </a:txBody>
                  <a:tcPr anchor="ctr">
                    <a:noFill/>
                  </a:tcPr>
                </a:tc>
                <a:extLst>
                  <a:ext uri="{0D108BD9-81ED-4DB2-BD59-A6C34878D82A}">
                    <a16:rowId xmlns:a16="http://schemas.microsoft.com/office/drawing/2014/main" val="2729620634"/>
                  </a:ext>
                </a:extLst>
              </a:tr>
              <a:tr h="586181">
                <a:tc>
                  <a:txBody>
                    <a:bodyPr/>
                    <a:lstStyle/>
                    <a:p>
                      <a:endParaRPr lang="en-US" sz="1400" dirty="0">
                        <a:latin typeface="+mn-lt"/>
                        <a:cs typeface="Poppins SemiBold" panose="00000700000000000000" pitchFamily="2" charset="0"/>
                      </a:endParaRPr>
                    </a:p>
                  </a:txBody>
                  <a:tcPr anchor="ctr">
                    <a:solidFill>
                      <a:schemeClr val="accent2">
                        <a:lumMod val="20000"/>
                        <a:lumOff val="80000"/>
                      </a:schemeClr>
                    </a:solidFill>
                  </a:tcPr>
                </a:tc>
                <a:tc>
                  <a:txBody>
                    <a:bodyPr/>
                    <a:lstStyle/>
                    <a:p>
                      <a:r>
                        <a:rPr lang="en-US" sz="1400" b="1" dirty="0">
                          <a:latin typeface="+mn-lt"/>
                          <a:cs typeface="Poppins SemiBold" panose="00000700000000000000" pitchFamily="2" charset="0"/>
                        </a:rPr>
                        <a:t>Identifiers</a:t>
                      </a:r>
                    </a:p>
                  </a:txBody>
                  <a:tcPr anchor="ctr">
                    <a:solidFill>
                      <a:schemeClr val="accent2">
                        <a:lumMod val="20000"/>
                        <a:lumOff val="80000"/>
                      </a:schemeClr>
                    </a:solidFill>
                  </a:tcPr>
                </a:tc>
                <a:tc>
                  <a:txBody>
                    <a:bodyPr/>
                    <a:lstStyle/>
                    <a:p>
                      <a:r>
                        <a:rPr lang="en-US" sz="1000" dirty="0">
                          <a:latin typeface="+mn-lt"/>
                          <a:cs typeface="Poppins Light" panose="00000400000000000000" pitchFamily="2" charset="0"/>
                        </a:rPr>
                        <a:t>Communication preferences</a:t>
                      </a:r>
                    </a:p>
                    <a:p>
                      <a:r>
                        <a:rPr lang="en-US" sz="1000" dirty="0">
                          <a:latin typeface="+mn-lt"/>
                          <a:cs typeface="Poppins Light" panose="00000400000000000000" pitchFamily="2" charset="0"/>
                        </a:rPr>
                        <a:t>Work style</a:t>
                      </a:r>
                    </a:p>
                    <a:p>
                      <a:r>
                        <a:rPr lang="en-US" sz="1000" dirty="0">
                          <a:latin typeface="+mn-lt"/>
                          <a:cs typeface="Poppins Light" panose="00000400000000000000" pitchFamily="2" charset="0"/>
                        </a:rPr>
                        <a:t>Likes, hobbies, dislikes </a:t>
                      </a:r>
                    </a:p>
                  </a:txBody>
                  <a:tcPr anchor="ctr">
                    <a:solidFill>
                      <a:schemeClr val="accent2">
                        <a:lumMod val="20000"/>
                        <a:lumOff val="80000"/>
                      </a:schemeClr>
                    </a:solidFill>
                  </a:tcPr>
                </a:tc>
                <a:tc>
                  <a:txBody>
                    <a:bodyPr/>
                    <a:lstStyle/>
                    <a:p>
                      <a:endParaRPr lang="en-US" dirty="0">
                        <a:latin typeface="+mn-lt"/>
                        <a:cs typeface="Poppins Light" panose="00000400000000000000" pitchFamily="2" charset="0"/>
                      </a:endParaRPr>
                    </a:p>
                  </a:txBody>
                  <a:tcPr anchor="ctr">
                    <a:solidFill>
                      <a:schemeClr val="accent2">
                        <a:lumMod val="20000"/>
                        <a:lumOff val="80000"/>
                      </a:schemeClr>
                    </a:solidFill>
                  </a:tcPr>
                </a:tc>
                <a:tc>
                  <a:txBody>
                    <a:bodyPr/>
                    <a:lstStyle/>
                    <a:p>
                      <a:endParaRPr lang="en-US" dirty="0">
                        <a:latin typeface="+mn-lt"/>
                        <a:cs typeface="Poppins Light" panose="00000400000000000000" pitchFamily="2" charset="0"/>
                      </a:endParaRPr>
                    </a:p>
                  </a:txBody>
                  <a:tcPr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Poppins SemiBold" panose="00000700000000000000" pitchFamily="2" charset="0"/>
                        </a:rPr>
                        <a:t>What Can We Do?</a:t>
                      </a:r>
                    </a:p>
                  </a:txBody>
                  <a:tcPr anchor="ctr">
                    <a:solidFill>
                      <a:schemeClr val="accent2">
                        <a:lumMod val="20000"/>
                        <a:lumOff val="80000"/>
                      </a:schemeClr>
                    </a:solidFill>
                  </a:tcPr>
                </a:tc>
                <a:tc>
                  <a:txBody>
                    <a:bodyPr/>
                    <a:lstStyle/>
                    <a:p>
                      <a:pPr marL="0" algn="l" defTabSz="914400" rtl="0" eaLnBrk="1" latinLnBrk="0" hangingPunct="1"/>
                      <a:r>
                        <a:rPr lang="en-US" sz="1000" kern="1200" dirty="0">
                          <a:solidFill>
                            <a:schemeClr val="dk1"/>
                          </a:solidFill>
                          <a:latin typeface="+mn-lt"/>
                          <a:ea typeface="+mn-ea"/>
                          <a:cs typeface="Poppins Light" panose="00000400000000000000" pitchFamily="2" charset="0"/>
                        </a:rPr>
                        <a:t>How can we make this buyer’s life easier?</a:t>
                      </a:r>
                    </a:p>
                    <a:p>
                      <a:pPr marL="0" algn="l" defTabSz="914400" rtl="0" eaLnBrk="1" latinLnBrk="0" hangingPunct="1"/>
                      <a:r>
                        <a:rPr lang="en-US" sz="1000" kern="1200" dirty="0">
                          <a:solidFill>
                            <a:schemeClr val="dk1"/>
                          </a:solidFill>
                          <a:latin typeface="+mn-lt"/>
                          <a:ea typeface="+mn-ea"/>
                          <a:cs typeface="Poppins Light" panose="00000400000000000000" pitchFamily="2" charset="0"/>
                        </a:rPr>
                        <a:t>How can we solve his/her problems?</a:t>
                      </a:r>
                    </a:p>
                  </a:txBody>
                  <a:tcPr anchor="ctr">
                    <a:solidFill>
                      <a:schemeClr val="accent2">
                        <a:lumMod val="20000"/>
                        <a:lumOff val="80000"/>
                      </a:schemeClr>
                    </a:solidFill>
                  </a:tcPr>
                </a:tc>
                <a:extLst>
                  <a:ext uri="{0D108BD9-81ED-4DB2-BD59-A6C34878D82A}">
                    <a16:rowId xmlns:a16="http://schemas.microsoft.com/office/drawing/2014/main" val="1351118086"/>
                  </a:ext>
                </a:extLst>
              </a:tr>
              <a:tr h="586181">
                <a:tc>
                  <a:txBody>
                    <a:bodyPr/>
                    <a:lstStyle/>
                    <a:p>
                      <a:endParaRPr lang="en-US" sz="1400" dirty="0">
                        <a:latin typeface="+mn-lt"/>
                        <a:cs typeface="Poppins SemiBold" panose="00000700000000000000" pitchFamily="2" charset="0"/>
                      </a:endParaRPr>
                    </a:p>
                  </a:txBody>
                  <a:tcPr anchor="ctr">
                    <a:noFill/>
                  </a:tcPr>
                </a:tc>
                <a:tc>
                  <a:txBody>
                    <a:bodyPr/>
                    <a:lstStyle/>
                    <a:p>
                      <a:r>
                        <a:rPr lang="en-US" sz="1400" b="1" dirty="0">
                          <a:latin typeface="+mn-lt"/>
                          <a:cs typeface="Poppins SemiBold" panose="00000700000000000000" pitchFamily="2" charset="0"/>
                        </a:rPr>
                        <a:t>Goals</a:t>
                      </a:r>
                    </a:p>
                  </a:txBody>
                  <a:tcPr anchor="ctr">
                    <a:noFill/>
                  </a:tcPr>
                </a:tc>
                <a:tc>
                  <a:txBody>
                    <a:bodyPr/>
                    <a:lstStyle/>
                    <a:p>
                      <a:r>
                        <a:rPr lang="en-US" sz="1000" dirty="0">
                          <a:latin typeface="+mn-lt"/>
                          <a:cs typeface="Poppins Light" panose="00000400000000000000" pitchFamily="2" charset="0"/>
                        </a:rPr>
                        <a:t>Business goal 1</a:t>
                      </a:r>
                    </a:p>
                    <a:p>
                      <a:r>
                        <a:rPr lang="en-US" sz="1000" dirty="0">
                          <a:latin typeface="+mn-lt"/>
                          <a:cs typeface="Poppins Light" panose="00000400000000000000" pitchFamily="2" charset="0"/>
                        </a:rPr>
                        <a:t>Business goal 2</a:t>
                      </a:r>
                    </a:p>
                    <a:p>
                      <a:r>
                        <a:rPr lang="en-US" sz="1000" dirty="0">
                          <a:latin typeface="+mn-lt"/>
                          <a:cs typeface="Poppins Light" panose="00000400000000000000" pitchFamily="2" charset="0"/>
                        </a:rPr>
                        <a:t>Personal goal</a:t>
                      </a:r>
                    </a:p>
                  </a:txBody>
                  <a:tcPr anchor="ctr">
                    <a:noFill/>
                  </a:tcPr>
                </a:tc>
                <a:tc>
                  <a:txBody>
                    <a:bodyPr/>
                    <a:lstStyle/>
                    <a:p>
                      <a:endParaRPr lang="en-US" dirty="0">
                        <a:latin typeface="+mn-lt"/>
                        <a:cs typeface="Poppins Light" panose="00000400000000000000" pitchFamily="2" charset="0"/>
                      </a:endParaRPr>
                    </a:p>
                  </a:txBody>
                  <a:tcPr anchor="ctr">
                    <a:noFill/>
                  </a:tcPr>
                </a:tc>
                <a:tc>
                  <a:txBody>
                    <a:bodyPr/>
                    <a:lstStyle/>
                    <a:p>
                      <a:endParaRPr lang="en-US" dirty="0">
                        <a:latin typeface="+mn-lt"/>
                        <a:cs typeface="Poppins Light" panose="00000400000000000000" pitchFamily="2" charset="0"/>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Poppins SemiBold" panose="00000700000000000000" pitchFamily="2" charset="0"/>
                        </a:rPr>
                        <a:t>Common Objections?</a:t>
                      </a:r>
                    </a:p>
                  </a:txBody>
                  <a:tcPr anchor="ctr">
                    <a:noFill/>
                  </a:tcPr>
                </a:tc>
                <a:tc>
                  <a:txBody>
                    <a:bodyPr/>
                    <a:lstStyle/>
                    <a:p>
                      <a:pPr marL="0" algn="l" defTabSz="914400" rtl="0" eaLnBrk="1" latinLnBrk="0" hangingPunct="1"/>
                      <a:r>
                        <a:rPr lang="en-US" sz="1000" kern="1200" dirty="0">
                          <a:solidFill>
                            <a:schemeClr val="dk1"/>
                          </a:solidFill>
                          <a:latin typeface="+mn-lt"/>
                          <a:ea typeface="+mn-ea"/>
                          <a:cs typeface="Poppins Light" panose="00000400000000000000" pitchFamily="2" charset="0"/>
                        </a:rPr>
                        <a:t>What are the most likely sales objections that this buyer is likely to raise?</a:t>
                      </a:r>
                    </a:p>
                  </a:txBody>
                  <a:tcPr anchor="ctr">
                    <a:noFill/>
                  </a:tcPr>
                </a:tc>
                <a:extLst>
                  <a:ext uri="{0D108BD9-81ED-4DB2-BD59-A6C34878D82A}">
                    <a16:rowId xmlns:a16="http://schemas.microsoft.com/office/drawing/2014/main" val="1700271630"/>
                  </a:ext>
                </a:extLst>
              </a:tr>
              <a:tr h="586181">
                <a:tc>
                  <a:txBody>
                    <a:bodyPr/>
                    <a:lstStyle/>
                    <a:p>
                      <a:endParaRPr lang="en-US" sz="1400" dirty="0">
                        <a:latin typeface="+mn-lt"/>
                        <a:cs typeface="Poppins SemiBold" panose="00000700000000000000" pitchFamily="2" charset="0"/>
                      </a:endParaRPr>
                    </a:p>
                  </a:txBody>
                  <a:tcPr anchor="ctr">
                    <a:solidFill>
                      <a:schemeClr val="accent2">
                        <a:lumMod val="20000"/>
                        <a:lumOff val="80000"/>
                      </a:schemeClr>
                    </a:solidFill>
                  </a:tcPr>
                </a:tc>
                <a:tc>
                  <a:txBody>
                    <a:bodyPr/>
                    <a:lstStyle/>
                    <a:p>
                      <a:r>
                        <a:rPr lang="en-US" sz="1400" b="1" dirty="0">
                          <a:latin typeface="+mn-lt"/>
                          <a:cs typeface="Poppins SemiBold" panose="00000700000000000000" pitchFamily="2" charset="0"/>
                        </a:rPr>
                        <a:t>Challenges</a:t>
                      </a:r>
                    </a:p>
                  </a:txBody>
                  <a:tcPr anchor="ctr">
                    <a:solidFill>
                      <a:schemeClr val="accent2">
                        <a:lumMod val="20000"/>
                        <a:lumOff val="80000"/>
                      </a:schemeClr>
                    </a:solidFill>
                  </a:tcPr>
                </a:tc>
                <a:tc>
                  <a:txBody>
                    <a:bodyPr/>
                    <a:lstStyle/>
                    <a:p>
                      <a:r>
                        <a:rPr lang="en-US" sz="1000" dirty="0">
                          <a:latin typeface="+mn-lt"/>
                          <a:cs typeface="Poppins Light" panose="00000400000000000000" pitchFamily="2" charset="0"/>
                        </a:rPr>
                        <a:t>What challenges does this buyer face at work?</a:t>
                      </a:r>
                    </a:p>
                    <a:p>
                      <a:r>
                        <a:rPr lang="en-US" sz="1000" dirty="0">
                          <a:latin typeface="+mn-lt"/>
                          <a:cs typeface="Poppins Light" panose="00000400000000000000" pitchFamily="2" charset="0"/>
                        </a:rPr>
                        <a:t>How big are these challenges?</a:t>
                      </a:r>
                    </a:p>
                  </a:txBody>
                  <a:tcPr anchor="ctr">
                    <a:solidFill>
                      <a:schemeClr val="accent2">
                        <a:lumMod val="20000"/>
                        <a:lumOff val="80000"/>
                      </a:schemeClr>
                    </a:solidFill>
                  </a:tcPr>
                </a:tc>
                <a:tc>
                  <a:txBody>
                    <a:bodyPr/>
                    <a:lstStyle/>
                    <a:p>
                      <a:endParaRPr lang="en-US" dirty="0">
                        <a:latin typeface="+mn-lt"/>
                        <a:cs typeface="Poppins Light" panose="00000400000000000000" pitchFamily="2" charset="0"/>
                      </a:endParaRPr>
                    </a:p>
                  </a:txBody>
                  <a:tcPr anchor="ctr">
                    <a:solidFill>
                      <a:schemeClr val="accent2">
                        <a:lumMod val="20000"/>
                        <a:lumOff val="80000"/>
                      </a:schemeClr>
                    </a:solidFill>
                  </a:tcPr>
                </a:tc>
                <a:tc>
                  <a:txBody>
                    <a:bodyPr/>
                    <a:lstStyle/>
                    <a:p>
                      <a:endParaRPr lang="en-US" dirty="0">
                        <a:latin typeface="+mn-lt"/>
                        <a:cs typeface="Poppins Light" panose="00000400000000000000" pitchFamily="2" charset="0"/>
                      </a:endParaRPr>
                    </a:p>
                  </a:txBody>
                  <a:tcPr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Poppins SemiBold" panose="00000700000000000000" pitchFamily="2" charset="0"/>
                        </a:rPr>
                        <a:t>After Scenario</a:t>
                      </a:r>
                    </a:p>
                  </a:txBody>
                  <a:tcPr anchor="ctr">
                    <a:solidFill>
                      <a:schemeClr val="accent2">
                        <a:lumMod val="20000"/>
                        <a:lumOff val="80000"/>
                      </a:schemeClr>
                    </a:solidFill>
                  </a:tcPr>
                </a:tc>
                <a:tc>
                  <a:txBody>
                    <a:bodyPr/>
                    <a:lstStyle/>
                    <a:p>
                      <a:pPr marL="0" algn="l" defTabSz="914400" rtl="0" eaLnBrk="1" latinLnBrk="0" hangingPunct="1"/>
                      <a:r>
                        <a:rPr lang="en-US" sz="1000" kern="1200" dirty="0">
                          <a:solidFill>
                            <a:schemeClr val="dk1"/>
                          </a:solidFill>
                          <a:latin typeface="+mn-lt"/>
                          <a:ea typeface="+mn-ea"/>
                          <a:cs typeface="Poppins Light" panose="00000400000000000000" pitchFamily="2" charset="0"/>
                        </a:rPr>
                        <a:t>What does this buyer’s situation ideally look like after choosing your solution?  What’s the best-case scenario?  Typical scenario?</a:t>
                      </a:r>
                    </a:p>
                  </a:txBody>
                  <a:tcPr anchor="ctr">
                    <a:solidFill>
                      <a:schemeClr val="accent2">
                        <a:lumMod val="20000"/>
                        <a:lumOff val="80000"/>
                      </a:schemeClr>
                    </a:solidFill>
                  </a:tcPr>
                </a:tc>
                <a:extLst>
                  <a:ext uri="{0D108BD9-81ED-4DB2-BD59-A6C34878D82A}">
                    <a16:rowId xmlns:a16="http://schemas.microsoft.com/office/drawing/2014/main" val="1480867554"/>
                  </a:ext>
                </a:extLst>
              </a:tr>
              <a:tr h="586181">
                <a:tc>
                  <a:txBody>
                    <a:bodyPr/>
                    <a:lstStyle/>
                    <a:p>
                      <a:endParaRPr lang="en-US" sz="1400" dirty="0">
                        <a:latin typeface="+mn-lt"/>
                        <a:cs typeface="Poppins SemiBold" panose="00000700000000000000" pitchFamily="2" charset="0"/>
                      </a:endParaRPr>
                    </a:p>
                  </a:txBody>
                  <a:tcPr anchor="ctr">
                    <a:noFill/>
                  </a:tcPr>
                </a:tc>
                <a:tc>
                  <a:txBody>
                    <a:bodyPr/>
                    <a:lstStyle/>
                    <a:p>
                      <a:r>
                        <a:rPr lang="en-US" sz="1400" b="1" kern="1200" dirty="0">
                          <a:solidFill>
                            <a:schemeClr val="dk1"/>
                          </a:solidFill>
                          <a:latin typeface="+mn-lt"/>
                          <a:ea typeface="+mn-ea"/>
                          <a:cs typeface="Poppins SemiBold" panose="00000700000000000000" pitchFamily="2" charset="0"/>
                        </a:rPr>
                        <a:t>Information Sources</a:t>
                      </a:r>
                    </a:p>
                  </a:txBody>
                  <a:tcPr anchor="ctr">
                    <a:noFill/>
                  </a:tcPr>
                </a:tc>
                <a:tc>
                  <a:txBody>
                    <a:bodyPr/>
                    <a:lstStyle/>
                    <a:p>
                      <a:r>
                        <a:rPr lang="en-US" sz="1000" kern="1200" dirty="0">
                          <a:solidFill>
                            <a:schemeClr val="dk1"/>
                          </a:solidFill>
                          <a:latin typeface="+mn-lt"/>
                          <a:ea typeface="+mn-ea"/>
                          <a:cs typeface="Poppins Light" panose="00000400000000000000" pitchFamily="2" charset="0"/>
                        </a:rPr>
                        <a:t>List sources that this buyer is likely to use when gathering information on this topic</a:t>
                      </a:r>
                    </a:p>
                  </a:txBody>
                  <a:tcPr anchor="ctr">
                    <a:noFill/>
                  </a:tcPr>
                </a:tc>
                <a:tc>
                  <a:txBody>
                    <a:bodyPr/>
                    <a:lstStyle/>
                    <a:p>
                      <a:endParaRPr lang="en-US" dirty="0">
                        <a:latin typeface="+mn-lt"/>
                        <a:cs typeface="Poppins Light" panose="00000400000000000000" pitchFamily="2" charset="0"/>
                      </a:endParaRPr>
                    </a:p>
                  </a:txBody>
                  <a:tcPr anchor="ctr">
                    <a:noFill/>
                  </a:tcPr>
                </a:tc>
                <a:tc>
                  <a:txBody>
                    <a:bodyPr/>
                    <a:lstStyle/>
                    <a:p>
                      <a:endParaRPr lang="en-US" dirty="0">
                        <a:latin typeface="+mn-lt"/>
                        <a:cs typeface="Poppins Light" panose="00000400000000000000" pitchFamily="2" charset="0"/>
                      </a:endParaRPr>
                    </a:p>
                  </a:txBody>
                  <a:tcPr anchor="ctr">
                    <a:noFill/>
                  </a:tcPr>
                </a:tc>
                <a:tc>
                  <a:txBody>
                    <a:bodyPr/>
                    <a:lstStyle/>
                    <a:p>
                      <a:pPr marL="0" algn="l" defTabSz="914400" rtl="0" eaLnBrk="1" latinLnBrk="0" hangingPunct="1"/>
                      <a:r>
                        <a:rPr lang="en-US" sz="1400" b="1" kern="1200" dirty="0">
                          <a:solidFill>
                            <a:schemeClr val="dk1"/>
                          </a:solidFill>
                          <a:latin typeface="+mn-lt"/>
                          <a:ea typeface="+mn-ea"/>
                          <a:cs typeface="Poppins SemiBold" panose="00000700000000000000" pitchFamily="2" charset="0"/>
                        </a:rPr>
                        <a:t>Marketing Message</a:t>
                      </a:r>
                    </a:p>
                  </a:txBody>
                  <a:tcPr anchor="ctr">
                    <a:noFill/>
                  </a:tcPr>
                </a:tc>
                <a:tc>
                  <a:txBody>
                    <a:bodyPr/>
                    <a:lstStyle/>
                    <a:p>
                      <a:pPr marL="0" algn="l" defTabSz="914400" rtl="0" eaLnBrk="1" latinLnBrk="0" hangingPunct="1"/>
                      <a:r>
                        <a:rPr lang="en-US" sz="1000" kern="1200" dirty="0">
                          <a:solidFill>
                            <a:schemeClr val="dk1"/>
                          </a:solidFill>
                          <a:latin typeface="+mn-lt"/>
                          <a:ea typeface="+mn-ea"/>
                          <a:cs typeface="Poppins Light" panose="00000400000000000000" pitchFamily="2" charset="0"/>
                        </a:rPr>
                        <a:t>Summarize the key marketing messages that will address the buyer’s challenges and objections.</a:t>
                      </a:r>
                    </a:p>
                  </a:txBody>
                  <a:tcPr anchor="ctr">
                    <a:noFill/>
                  </a:tcPr>
                </a:tc>
                <a:extLst>
                  <a:ext uri="{0D108BD9-81ED-4DB2-BD59-A6C34878D82A}">
                    <a16:rowId xmlns:a16="http://schemas.microsoft.com/office/drawing/2014/main" val="2561880651"/>
                  </a:ext>
                </a:extLst>
              </a:tr>
            </a:tbl>
          </a:graphicData>
        </a:graphic>
      </p:graphicFrame>
      <p:pic>
        <p:nvPicPr>
          <p:cNvPr id="21" name="Graphic 20" descr="User with solid fill">
            <a:extLst>
              <a:ext uri="{FF2B5EF4-FFF2-40B4-BE49-F238E27FC236}">
                <a16:creationId xmlns:a16="http://schemas.microsoft.com/office/drawing/2014/main" id="{1B3E2E0B-E94F-4175-9419-DBA7AE66034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164" y="2194847"/>
            <a:ext cx="274320" cy="274320"/>
          </a:xfrm>
          <a:prstGeom prst="rect">
            <a:avLst/>
          </a:prstGeom>
        </p:spPr>
      </p:pic>
      <p:pic>
        <p:nvPicPr>
          <p:cNvPr id="23" name="Graphic 22" descr="Social distancing with solid fill">
            <a:extLst>
              <a:ext uri="{FF2B5EF4-FFF2-40B4-BE49-F238E27FC236}">
                <a16:creationId xmlns:a16="http://schemas.microsoft.com/office/drawing/2014/main" id="{DC76991F-BEFC-4F4E-BEF7-DDB281C99C9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2164" y="2879641"/>
            <a:ext cx="274320" cy="274320"/>
          </a:xfrm>
          <a:prstGeom prst="rect">
            <a:avLst/>
          </a:prstGeom>
        </p:spPr>
      </p:pic>
      <p:pic>
        <p:nvPicPr>
          <p:cNvPr id="25" name="Graphic 24" descr="Employee badge with solid fill">
            <a:extLst>
              <a:ext uri="{FF2B5EF4-FFF2-40B4-BE49-F238E27FC236}">
                <a16:creationId xmlns:a16="http://schemas.microsoft.com/office/drawing/2014/main" id="{DB5DA0AC-271D-41FC-A070-15F74C2F45B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2164" y="3507724"/>
            <a:ext cx="274320" cy="274320"/>
          </a:xfrm>
          <a:prstGeom prst="rect">
            <a:avLst/>
          </a:prstGeom>
        </p:spPr>
      </p:pic>
      <p:pic>
        <p:nvPicPr>
          <p:cNvPr id="37" name="Graphic 36" descr="Signal with solid fill">
            <a:extLst>
              <a:ext uri="{FF2B5EF4-FFF2-40B4-BE49-F238E27FC236}">
                <a16:creationId xmlns:a16="http://schemas.microsoft.com/office/drawing/2014/main" id="{744D9C20-7522-4AC8-884C-926B235E459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2164" y="4116905"/>
            <a:ext cx="274320" cy="274320"/>
          </a:xfrm>
          <a:prstGeom prst="rect">
            <a:avLst/>
          </a:prstGeom>
        </p:spPr>
      </p:pic>
      <p:pic>
        <p:nvPicPr>
          <p:cNvPr id="69" name="Graphic 68" descr="Maze with solid fill">
            <a:extLst>
              <a:ext uri="{FF2B5EF4-FFF2-40B4-BE49-F238E27FC236}">
                <a16:creationId xmlns:a16="http://schemas.microsoft.com/office/drawing/2014/main" id="{3DB070EF-10E9-4FA0-A2AE-C562C907A5D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82164" y="4720741"/>
            <a:ext cx="274320" cy="274320"/>
          </a:xfrm>
          <a:prstGeom prst="rect">
            <a:avLst/>
          </a:prstGeom>
        </p:spPr>
      </p:pic>
      <p:pic>
        <p:nvPicPr>
          <p:cNvPr id="72" name="Graphic 71" descr="Puzzle with solid fill">
            <a:extLst>
              <a:ext uri="{FF2B5EF4-FFF2-40B4-BE49-F238E27FC236}">
                <a16:creationId xmlns:a16="http://schemas.microsoft.com/office/drawing/2014/main" id="{10B959EE-96D4-435E-98DD-9C398B1777C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106222" y="3571499"/>
            <a:ext cx="274320" cy="274320"/>
          </a:xfrm>
          <a:prstGeom prst="rect">
            <a:avLst/>
          </a:prstGeom>
        </p:spPr>
      </p:pic>
      <p:pic>
        <p:nvPicPr>
          <p:cNvPr id="75" name="Graphic 74" descr="Open quotation mark with solid fill">
            <a:extLst>
              <a:ext uri="{FF2B5EF4-FFF2-40B4-BE49-F238E27FC236}">
                <a16:creationId xmlns:a16="http://schemas.microsoft.com/office/drawing/2014/main" id="{60F27A5D-9D99-449D-A20D-95C195D31A57}"/>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138749" y="2145933"/>
            <a:ext cx="274320" cy="274320"/>
          </a:xfrm>
          <a:prstGeom prst="rect">
            <a:avLst/>
          </a:prstGeom>
        </p:spPr>
      </p:pic>
      <p:pic>
        <p:nvPicPr>
          <p:cNvPr id="78" name="Graphic 77" descr="Thought with solid fill">
            <a:extLst>
              <a:ext uri="{FF2B5EF4-FFF2-40B4-BE49-F238E27FC236}">
                <a16:creationId xmlns:a16="http://schemas.microsoft.com/office/drawing/2014/main" id="{80A53A7C-DFA0-4F9C-82A2-9F05C9E8A777}"/>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106222" y="4184521"/>
            <a:ext cx="274320" cy="274320"/>
          </a:xfrm>
          <a:prstGeom prst="rect">
            <a:avLst/>
          </a:prstGeom>
        </p:spPr>
      </p:pic>
      <p:pic>
        <p:nvPicPr>
          <p:cNvPr id="80" name="Graphic 79" descr="Marketing with solid fill">
            <a:extLst>
              <a:ext uri="{FF2B5EF4-FFF2-40B4-BE49-F238E27FC236}">
                <a16:creationId xmlns:a16="http://schemas.microsoft.com/office/drawing/2014/main" id="{417960E9-B3B7-41EA-A526-E9F499D2DEC7}"/>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138749" y="5332721"/>
            <a:ext cx="274320" cy="274320"/>
          </a:xfrm>
          <a:prstGeom prst="rect">
            <a:avLst/>
          </a:prstGeom>
        </p:spPr>
      </p:pic>
      <p:pic>
        <p:nvPicPr>
          <p:cNvPr id="5" name="Graphic 4" descr="Newspaper with solid fill">
            <a:extLst>
              <a:ext uri="{FF2B5EF4-FFF2-40B4-BE49-F238E27FC236}">
                <a16:creationId xmlns:a16="http://schemas.microsoft.com/office/drawing/2014/main" id="{8CC63CEC-E15A-4F98-81C6-32C24EA121C7}"/>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382164" y="5278273"/>
            <a:ext cx="274320" cy="274320"/>
          </a:xfrm>
          <a:prstGeom prst="rect">
            <a:avLst/>
          </a:prstGeom>
        </p:spPr>
      </p:pic>
      <p:pic>
        <p:nvPicPr>
          <p:cNvPr id="6" name="Graphic 5" descr="Decision chart with solid fill">
            <a:extLst>
              <a:ext uri="{FF2B5EF4-FFF2-40B4-BE49-F238E27FC236}">
                <a16:creationId xmlns:a16="http://schemas.microsoft.com/office/drawing/2014/main" id="{2757168A-04A1-496E-B5AF-99AB1E660C7D}"/>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109454" y="2859718"/>
            <a:ext cx="274320" cy="274320"/>
          </a:xfrm>
          <a:prstGeom prst="rect">
            <a:avLst/>
          </a:prstGeom>
        </p:spPr>
      </p:pic>
      <p:pic>
        <p:nvPicPr>
          <p:cNvPr id="8" name="Graphic 7" descr="Wreath with solid fill">
            <a:extLst>
              <a:ext uri="{FF2B5EF4-FFF2-40B4-BE49-F238E27FC236}">
                <a16:creationId xmlns:a16="http://schemas.microsoft.com/office/drawing/2014/main" id="{3D704468-EEF7-4E3B-9A85-382B382E657F}"/>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123110" y="4720741"/>
            <a:ext cx="274320" cy="274320"/>
          </a:xfrm>
          <a:prstGeom prst="rect">
            <a:avLst/>
          </a:prstGeom>
        </p:spPr>
      </p:pic>
      <p:sp>
        <p:nvSpPr>
          <p:cNvPr id="19" name="Slide Number Placeholder 5">
            <a:extLst>
              <a:ext uri="{FF2B5EF4-FFF2-40B4-BE49-F238E27FC236}">
                <a16:creationId xmlns:a16="http://schemas.microsoft.com/office/drawing/2014/main" id="{8B81A2A3-0E37-404C-A979-818D65CD4601}"/>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MBMentors.org   |  </a:t>
            </a:r>
            <a:fld id="{67EFB18C-30DA-4A42-8E78-8CB4B016D11E}" type="slidenum">
              <a:rPr lang="en-US" smtClean="0"/>
              <a:pPr/>
              <a:t>7</a:t>
            </a:fld>
            <a:endParaRPr lang="en-US" dirty="0"/>
          </a:p>
        </p:txBody>
      </p:sp>
      <p:pic>
        <p:nvPicPr>
          <p:cNvPr id="20" name="Graphic 19" descr="Back with solid fill">
            <a:hlinkClick r:id="rId27" action="ppaction://hlinksldjump"/>
            <a:extLst>
              <a:ext uri="{FF2B5EF4-FFF2-40B4-BE49-F238E27FC236}">
                <a16:creationId xmlns:a16="http://schemas.microsoft.com/office/drawing/2014/main" id="{23E80E7B-5C8F-4B32-A320-75338C26C8E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207910" y="91440"/>
            <a:ext cx="457200" cy="457200"/>
          </a:xfrm>
          <a:prstGeom prst="rect">
            <a:avLst/>
          </a:prstGeom>
        </p:spPr>
      </p:pic>
      <p:pic>
        <p:nvPicPr>
          <p:cNvPr id="22" name="Graphic 21" descr="Home with solid fill">
            <a:hlinkClick r:id="rId30" action="ppaction://hlinksldjump"/>
            <a:extLst>
              <a:ext uri="{FF2B5EF4-FFF2-40B4-BE49-F238E27FC236}">
                <a16:creationId xmlns:a16="http://schemas.microsoft.com/office/drawing/2014/main" id="{59C3E246-1198-492F-8F51-B39B98866B3F}"/>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1683888" y="91440"/>
            <a:ext cx="457200" cy="457200"/>
          </a:xfrm>
          <a:prstGeom prst="rect">
            <a:avLst/>
          </a:prstGeom>
        </p:spPr>
      </p:pic>
    </p:spTree>
    <p:extLst>
      <p:ext uri="{BB962C8B-B14F-4D97-AF65-F5344CB8AC3E}">
        <p14:creationId xmlns:p14="http://schemas.microsoft.com/office/powerpoint/2010/main" val="351586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24925B2-B356-0E96-E638-24F5711D7993}"/>
              </a:ext>
            </a:extLst>
          </p:cNvPr>
          <p:cNvSpPr>
            <a:spLocks noGrp="1"/>
          </p:cNvSpPr>
          <p:nvPr>
            <p:ph type="title"/>
          </p:nvPr>
        </p:nvSpPr>
        <p:spPr>
          <a:xfrm>
            <a:off x="654357" y="310243"/>
            <a:ext cx="9396477" cy="1075214"/>
          </a:xfrm>
        </p:spPr>
        <p:txBody>
          <a:bodyPr/>
          <a:lstStyle/>
          <a:p>
            <a:r>
              <a:rPr lang="en-US" dirty="0" err="1"/>
              <a:t>Blueland</a:t>
            </a:r>
            <a:r>
              <a:rPr lang="en-US" dirty="0"/>
              <a:t>: Our Story</a:t>
            </a:r>
          </a:p>
        </p:txBody>
      </p:sp>
      <p:pic>
        <p:nvPicPr>
          <p:cNvPr id="11" name="Content Placeholder 10">
            <a:extLst>
              <a:ext uri="{FF2B5EF4-FFF2-40B4-BE49-F238E27FC236}">
                <a16:creationId xmlns:a16="http://schemas.microsoft.com/office/drawing/2014/main" id="{7EE62248-6D53-A72B-153C-C8AD14AC55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4357" y="1408428"/>
            <a:ext cx="10883285" cy="5139329"/>
          </a:xfrm>
        </p:spPr>
      </p:pic>
    </p:spTree>
    <p:extLst>
      <p:ext uri="{BB962C8B-B14F-4D97-AF65-F5344CB8AC3E}">
        <p14:creationId xmlns:p14="http://schemas.microsoft.com/office/powerpoint/2010/main" val="1865237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974D2B-1535-F650-BFD5-AC01DF90D4E4}"/>
              </a:ext>
            </a:extLst>
          </p:cNvPr>
          <p:cNvSpPr>
            <a:spLocks noGrp="1"/>
          </p:cNvSpPr>
          <p:nvPr>
            <p:ph type="title"/>
          </p:nvPr>
        </p:nvSpPr>
        <p:spPr/>
        <p:txBody>
          <a:bodyPr/>
          <a:lstStyle/>
          <a:p>
            <a:r>
              <a:rPr lang="en-US" dirty="0"/>
              <a:t>Anatomy of a Great Brand Story</a:t>
            </a:r>
          </a:p>
        </p:txBody>
      </p:sp>
      <p:pic>
        <p:nvPicPr>
          <p:cNvPr id="6" name="Content Placeholder 5">
            <a:extLst>
              <a:ext uri="{FF2B5EF4-FFF2-40B4-BE49-F238E27FC236}">
                <a16:creationId xmlns:a16="http://schemas.microsoft.com/office/drawing/2014/main" id="{6FBFDAD1-D0DA-B259-D8AD-26A940BF22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7058" y="1321468"/>
            <a:ext cx="8115300" cy="5536532"/>
          </a:xfrm>
        </p:spPr>
      </p:pic>
      <p:sp>
        <p:nvSpPr>
          <p:cNvPr id="7" name="TextBox 6">
            <a:extLst>
              <a:ext uri="{FF2B5EF4-FFF2-40B4-BE49-F238E27FC236}">
                <a16:creationId xmlns:a16="http://schemas.microsoft.com/office/drawing/2014/main" id="{D8BAC8D3-B6D2-AECB-B8A1-059903A2E18B}"/>
              </a:ext>
            </a:extLst>
          </p:cNvPr>
          <p:cNvSpPr txBox="1"/>
          <p:nvPr/>
        </p:nvSpPr>
        <p:spPr>
          <a:xfrm>
            <a:off x="9888288" y="6220616"/>
            <a:ext cx="2386739" cy="369332"/>
          </a:xfrm>
          <a:prstGeom prst="rect">
            <a:avLst/>
          </a:prstGeom>
          <a:noFill/>
        </p:spPr>
        <p:txBody>
          <a:bodyPr wrap="square" rtlCol="0">
            <a:spAutoFit/>
          </a:bodyPr>
          <a:lstStyle/>
          <a:p>
            <a:r>
              <a:rPr lang="en-US" dirty="0"/>
              <a:t>Source: </a:t>
            </a:r>
            <a:r>
              <a:rPr lang="en-US" dirty="0" err="1"/>
              <a:t>SemRush</a:t>
            </a:r>
            <a:endParaRPr lang="en-US" dirty="0"/>
          </a:p>
        </p:txBody>
      </p:sp>
    </p:spTree>
    <p:extLst>
      <p:ext uri="{BB962C8B-B14F-4D97-AF65-F5344CB8AC3E}">
        <p14:creationId xmlns:p14="http://schemas.microsoft.com/office/powerpoint/2010/main" val="21104633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3621</TotalTime>
  <Words>3176</Words>
  <Application>Microsoft Macintosh PowerPoint</Application>
  <PresentationFormat>Widescreen</PresentationFormat>
  <Paragraphs>247</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 Gothic</vt:lpstr>
      <vt:lpstr>Wingdings 3</vt:lpstr>
      <vt:lpstr>Ion</vt:lpstr>
      <vt:lpstr>MB Mentors Women’s Collective “How to Craft a Compelling Company  Story in 60 Seconds”</vt:lpstr>
      <vt:lpstr>Introductions:  Your Hosts</vt:lpstr>
      <vt:lpstr>Agenda</vt:lpstr>
      <vt:lpstr>The Importance of Having a Compelling Company Story</vt:lpstr>
      <vt:lpstr>Why is Storytelling so Powerful?</vt:lpstr>
      <vt:lpstr>Know Your Audience</vt:lpstr>
      <vt:lpstr>PowerPoint Presentation</vt:lpstr>
      <vt:lpstr>Blueland: Our Story</vt:lpstr>
      <vt:lpstr>Anatomy of a Great Brand Story</vt:lpstr>
      <vt:lpstr>How to Tell Your Story in 60 Seconds</vt:lpstr>
      <vt:lpstr>60 Second Story Example</vt:lpstr>
      <vt:lpstr>How to “Test” Your Story</vt:lpstr>
      <vt:lpstr>Break out Sessions</vt:lpstr>
      <vt:lpstr>Why Storytelling Works</vt:lpstr>
      <vt:lpstr>Summary &amp; Feedback</vt:lpstr>
      <vt:lpstr>MB Mentors Offerings and Resources</vt:lpstr>
      <vt:lpstr>Women’s Collective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Tylor Allison</dc:creator>
  <cp:lastModifiedBy>Microsoft Office User</cp:lastModifiedBy>
  <cp:revision>82</cp:revision>
  <dcterms:created xsi:type="dcterms:W3CDTF">2022-03-14T20:19:31Z</dcterms:created>
  <dcterms:modified xsi:type="dcterms:W3CDTF">2022-09-23T13:22:57Z</dcterms:modified>
</cp:coreProperties>
</file>