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289" r:id="rId2"/>
    <p:sldId id="288" r:id="rId3"/>
    <p:sldId id="276" r:id="rId4"/>
    <p:sldId id="256" r:id="rId5"/>
    <p:sldId id="286" r:id="rId6"/>
    <p:sldId id="257" r:id="rId7"/>
    <p:sldId id="260" r:id="rId8"/>
    <p:sldId id="277" r:id="rId9"/>
    <p:sldId id="284" r:id="rId10"/>
    <p:sldId id="259" r:id="rId11"/>
    <p:sldId id="272" r:id="rId12"/>
    <p:sldId id="263" r:id="rId13"/>
    <p:sldId id="258" r:id="rId14"/>
    <p:sldId id="269" r:id="rId15"/>
    <p:sldId id="291" r:id="rId16"/>
    <p:sldId id="285" r:id="rId17"/>
    <p:sldId id="261" r:id="rId18"/>
    <p:sldId id="264" r:id="rId19"/>
    <p:sldId id="298" r:id="rId20"/>
    <p:sldId id="292" r:id="rId21"/>
    <p:sldId id="268" r:id="rId22"/>
    <p:sldId id="280" r:id="rId23"/>
    <p:sldId id="267" r:id="rId24"/>
    <p:sldId id="262" r:id="rId25"/>
    <p:sldId id="282" r:id="rId26"/>
    <p:sldId id="275" r:id="rId27"/>
    <p:sldId id="271" r:id="rId28"/>
    <p:sldId id="296" r:id="rId29"/>
    <p:sldId id="295" r:id="rId30"/>
    <p:sldId id="300" r:id="rId31"/>
    <p:sldId id="299" r:id="rId32"/>
    <p:sldId id="273" r:id="rId33"/>
    <p:sldId id="278" r:id="rId34"/>
    <p:sldId id="297" r:id="rId35"/>
    <p:sldId id="279" r:id="rId36"/>
    <p:sldId id="287" r:id="rId37"/>
    <p:sldId id="26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75693" autoAdjust="0"/>
  </p:normalViewPr>
  <p:slideViewPr>
    <p:cSldViewPr snapToGrid="0">
      <p:cViewPr varScale="1">
        <p:scale>
          <a:sx n="78" d="100"/>
          <a:sy n="78" d="100"/>
        </p:scale>
        <p:origin x="1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D3E4-E424-4E8E-A8FC-4F44B0BCCDAD}" type="datetimeFigureOut">
              <a:rPr lang="en-US" smtClean="0"/>
              <a:t>5/6/22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A0578-3D6A-455E-9619-247ED93DAB65}" type="slidenum">
              <a:rPr lang="en-US" smtClean="0"/>
              <a:t>‹#›</a:t>
            </a:fld>
            <a:endParaRPr lang="en-US" dirty="0"/>
          </a:p>
        </p:txBody>
      </p:sp>
    </p:spTree>
    <p:extLst>
      <p:ext uri="{BB962C8B-B14F-4D97-AF65-F5344CB8AC3E}">
        <p14:creationId xmlns:p14="http://schemas.microsoft.com/office/powerpoint/2010/main" val="354315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ndeed.com/career-advice/career-development/business-email-signatur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egswan.net/2021/08/06/acronyms-destroy-culture-and-alienate-customer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edringtones.com/air-horn-rington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s.euspert.com/improve-communication-skills-get-poin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jasoncrider.com/blog/archives/2011/08/22/downsid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the effect on your audience that you want to have</a:t>
            </a:r>
          </a:p>
        </p:txBody>
      </p:sp>
      <p:sp>
        <p:nvSpPr>
          <p:cNvPr id="4" name="Slide Number Placeholder 3"/>
          <p:cNvSpPr>
            <a:spLocks noGrp="1"/>
          </p:cNvSpPr>
          <p:nvPr>
            <p:ph type="sldNum" sz="quarter" idx="5"/>
          </p:nvPr>
        </p:nvSpPr>
        <p:spPr/>
        <p:txBody>
          <a:bodyPr/>
          <a:lstStyle/>
          <a:p>
            <a:fld id="{3ABA0578-3D6A-455E-9619-247ED93DAB65}" type="slidenum">
              <a:rPr lang="en-US" smtClean="0"/>
              <a:t>4</a:t>
            </a:fld>
            <a:endParaRPr lang="en-US" dirty="0"/>
          </a:p>
        </p:txBody>
      </p:sp>
    </p:spTree>
    <p:extLst>
      <p:ext uri="{BB962C8B-B14F-4D97-AF65-F5344CB8AC3E}">
        <p14:creationId xmlns:p14="http://schemas.microsoft.com/office/powerpoint/2010/main" val="380626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15</a:t>
            </a:fld>
            <a:endParaRPr lang="en-US" dirty="0"/>
          </a:p>
        </p:txBody>
      </p:sp>
    </p:spTree>
    <p:extLst>
      <p:ext uri="{BB962C8B-B14F-4D97-AF65-F5344CB8AC3E}">
        <p14:creationId xmlns:p14="http://schemas.microsoft.com/office/powerpoint/2010/main" val="297744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Pantene Labels Against Women</a:t>
            </a:r>
          </a:p>
        </p:txBody>
      </p:sp>
      <p:sp>
        <p:nvSpPr>
          <p:cNvPr id="4" name="Slide Number Placeholder 3"/>
          <p:cNvSpPr>
            <a:spLocks noGrp="1"/>
          </p:cNvSpPr>
          <p:nvPr>
            <p:ph type="sldNum" sz="quarter" idx="5"/>
          </p:nvPr>
        </p:nvSpPr>
        <p:spPr/>
        <p:txBody>
          <a:bodyPr/>
          <a:lstStyle/>
          <a:p>
            <a:fld id="{3ABA0578-3D6A-455E-9619-247ED93DAB65}" type="slidenum">
              <a:rPr lang="en-US" smtClean="0"/>
              <a:t>16</a:t>
            </a:fld>
            <a:endParaRPr lang="en-US" dirty="0"/>
          </a:p>
        </p:txBody>
      </p:sp>
    </p:spTree>
    <p:extLst>
      <p:ext uri="{BB962C8B-B14F-4D97-AF65-F5344CB8AC3E}">
        <p14:creationId xmlns:p14="http://schemas.microsoft.com/office/powerpoint/2010/main" val="392200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17</a:t>
            </a:fld>
            <a:endParaRPr lang="en-US" dirty="0"/>
          </a:p>
        </p:txBody>
      </p:sp>
    </p:spTree>
    <p:extLst>
      <p:ext uri="{BB962C8B-B14F-4D97-AF65-F5344CB8AC3E}">
        <p14:creationId xmlns:p14="http://schemas.microsoft.com/office/powerpoint/2010/main" val="171787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Unfortunate that women, black, indigenous and people of color need to be more deliberate about continuously conveying warmth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Exhausting, but reality</a:t>
            </a:r>
          </a:p>
          <a:p>
            <a:endParaRPr lang="en-US" dirty="0"/>
          </a:p>
          <a:p>
            <a:endParaRPr lang="en-US" dirty="0"/>
          </a:p>
          <a:p>
            <a:r>
              <a:rPr lang="en-US" dirty="0"/>
              <a:t>Is there someone you admire – in politics, public – how do they convey both warmth and competence?</a:t>
            </a:r>
          </a:p>
        </p:txBody>
      </p:sp>
      <p:sp>
        <p:nvSpPr>
          <p:cNvPr id="4" name="Slide Number Placeholder 3"/>
          <p:cNvSpPr>
            <a:spLocks noGrp="1"/>
          </p:cNvSpPr>
          <p:nvPr>
            <p:ph type="sldNum" sz="quarter" idx="5"/>
          </p:nvPr>
        </p:nvSpPr>
        <p:spPr/>
        <p:txBody>
          <a:bodyPr/>
          <a:lstStyle/>
          <a:p>
            <a:fld id="{3ABA0578-3D6A-455E-9619-247ED93DAB65}" type="slidenum">
              <a:rPr lang="en-US" smtClean="0"/>
              <a:t>20</a:t>
            </a:fld>
            <a:endParaRPr lang="en-US" dirty="0"/>
          </a:p>
        </p:txBody>
      </p:sp>
    </p:spTree>
    <p:extLst>
      <p:ext uri="{BB962C8B-B14F-4D97-AF65-F5344CB8AC3E}">
        <p14:creationId xmlns:p14="http://schemas.microsoft.com/office/powerpoint/2010/main" val="334755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alternatives to undermining speech?</a:t>
            </a:r>
          </a:p>
        </p:txBody>
      </p:sp>
      <p:sp>
        <p:nvSpPr>
          <p:cNvPr id="4" name="Slide Number Placeholder 3"/>
          <p:cNvSpPr>
            <a:spLocks noGrp="1"/>
          </p:cNvSpPr>
          <p:nvPr>
            <p:ph type="sldNum" sz="quarter" idx="5"/>
          </p:nvPr>
        </p:nvSpPr>
        <p:spPr/>
        <p:txBody>
          <a:bodyPr/>
          <a:lstStyle/>
          <a:p>
            <a:fld id="{3ABA0578-3D6A-455E-9619-247ED93DAB65}" type="slidenum">
              <a:rPr lang="en-US" smtClean="0"/>
              <a:t>21</a:t>
            </a:fld>
            <a:endParaRPr lang="en-US" dirty="0"/>
          </a:p>
        </p:txBody>
      </p:sp>
    </p:spTree>
    <p:extLst>
      <p:ext uri="{BB962C8B-B14F-4D97-AF65-F5344CB8AC3E}">
        <p14:creationId xmlns:p14="http://schemas.microsoft.com/office/powerpoint/2010/main" val="234631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24</a:t>
            </a:fld>
            <a:endParaRPr lang="en-US" dirty="0"/>
          </a:p>
        </p:txBody>
      </p:sp>
    </p:spTree>
    <p:extLst>
      <p:ext uri="{BB962C8B-B14F-4D97-AF65-F5344CB8AC3E}">
        <p14:creationId xmlns:p14="http://schemas.microsoft.com/office/powerpoint/2010/main" val="230636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25</a:t>
            </a:fld>
            <a:endParaRPr lang="en-US" dirty="0"/>
          </a:p>
        </p:txBody>
      </p:sp>
    </p:spTree>
    <p:extLst>
      <p:ext uri="{BB962C8B-B14F-4D97-AF65-F5344CB8AC3E}">
        <p14:creationId xmlns:p14="http://schemas.microsoft.com/office/powerpoint/2010/main" val="3588290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400"/>
              </a:spcAft>
            </a:pPr>
            <a:r>
              <a:rPr lang="en-US" sz="1800" b="1" i="0" u="none" strike="noStrike" dirty="0">
                <a:solidFill>
                  <a:srgbClr val="000000"/>
                </a:solidFill>
                <a:effectLst/>
                <a:latin typeface="Calibri" panose="020F0502020204030204" pitchFamily="34" charset="0"/>
              </a:rPr>
              <a:t>JULIE</a:t>
            </a:r>
          </a:p>
          <a:p>
            <a:pPr rtl="0">
              <a:spcBef>
                <a:spcPts val="0"/>
              </a:spcBef>
              <a:spcAft>
                <a:spcPts val="1400"/>
              </a:spcAft>
            </a:pPr>
            <a:endParaRPr lang="en-US" sz="1800" b="1" i="0" u="none" strike="noStrike" dirty="0">
              <a:solidFill>
                <a:srgbClr val="000000"/>
              </a:solidFill>
              <a:effectLst/>
              <a:latin typeface="Calibri" panose="020F0502020204030204" pitchFamily="34" charset="0"/>
            </a:endParaRPr>
          </a:p>
          <a:p>
            <a:pPr rtl="0">
              <a:spcBef>
                <a:spcPts val="0"/>
              </a:spcBef>
              <a:spcAft>
                <a:spcPts val="1400"/>
              </a:spcAft>
            </a:pPr>
            <a:r>
              <a:rPr lang="en-US" sz="1800" b="1" i="0" u="none" strike="noStrike" dirty="0">
                <a:solidFill>
                  <a:srgbClr val="000000"/>
                </a:solidFill>
                <a:effectLst/>
                <a:latin typeface="Calibri" panose="020F0502020204030204" pitchFamily="34" charset="0"/>
              </a:rPr>
              <a:t>1. Use standard formatting</a:t>
            </a:r>
            <a:endParaRPr lang="en-US" b="0" dirty="0">
              <a:effectLst/>
            </a:endParaRPr>
          </a:p>
          <a:p>
            <a:pPr rtl="0">
              <a:spcBef>
                <a:spcPts val="1400"/>
              </a:spcBef>
              <a:spcAft>
                <a:spcPts val="1400"/>
              </a:spcAft>
            </a:pPr>
            <a:r>
              <a:rPr lang="en-US" sz="1800" b="0" i="0" u="none" strike="noStrike" dirty="0">
                <a:solidFill>
                  <a:srgbClr val="000000"/>
                </a:solidFill>
                <a:effectLst/>
                <a:latin typeface="Calibri" panose="020F0502020204030204" pitchFamily="34" charset="0"/>
              </a:rPr>
              <a:t>(Standard fonts, such as Times New Roman or Arial, as well as standard colors and sizes are appropriate for business emails. If you use bold or italics, never use them on more than one word or a string of words in a single email. </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2. Include a clear subject line</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(Title your email in a way that the recipient immediately knows what the message is about. For example, if you’re emailing to follow up on a presentation, you might write, “Quick question about your presentation.”)</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3. Email from a professional email address</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(Use your company email address if possible. However, if you are self-employed or using a personal email address for work-related correspondence, make sure that your email address doesn’t contain any words that would be considered unprofessional. If so, then consider setting up a work-only email address.)</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4. Use professional greetings</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(Choose a salutation that is appropriate for the relationship you have with the recipient. If you are sending an email to a coworker, a casual greeting such as “Hello” may be appropriate. If you’re contacting someone for the first time or if they are a professional acquaintance, use a more formal greeting like “Dear Sarah Atkins.” It’s recommended to use the person’s name exactly as it’s shown in their email signature line. In other words, don’t assume that Jennifer goes by Jen unless you’ve seen them sign their emails that way.)</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5. Use an introduction</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(Depending on who you are emailing, it’s best to introduce yourself by your first and last name, as well as the company you are representing, in the first few lines. This is especially important when emailing new contacts, clients, potential customers or employers. Let them know how you received their contact information.)</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7. Avoid using all caps</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(Use sentence case as you would for any formal communication, and avoid using all caps as it can read like you’re screaming your intentions. )</a:t>
            </a:r>
            <a:endParaRPr lang="en-US" b="0" dirty="0">
              <a:effectLst/>
            </a:endParaRPr>
          </a:p>
          <a:p>
            <a:pPr rtl="0">
              <a:spcBef>
                <a:spcPts val="0"/>
              </a:spcBef>
              <a:spcAft>
                <a:spcPts val="0"/>
              </a:spcAft>
            </a:pPr>
            <a:br>
              <a:rPr lang="en-US" b="0" dirty="0">
                <a:effectLst/>
              </a:rPr>
            </a:br>
            <a:br>
              <a:rPr lang="en-US" b="0" dirty="0">
                <a:effectLst/>
              </a:rPr>
            </a:br>
            <a:r>
              <a:rPr lang="en-US" sz="1800" b="1" i="0" u="none" strike="noStrike" dirty="0">
                <a:solidFill>
                  <a:srgbClr val="000000"/>
                </a:solidFill>
                <a:effectLst/>
                <a:latin typeface="Calibri" panose="020F0502020204030204" pitchFamily="34" charset="0"/>
              </a:rPr>
              <a:t>9. Proofread</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(Proper spelling and grammar are important when sending business correspondence so always proofread your work before you hit send. Likewise, double-check the spelling of the recipient’s name and email address. Sometimes autocorrect will alter names. )</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10. Don’t use emojis</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Unless the recipient has used emojis when communicating with you in the past, resist the temptation to use them yourself. They can come across as unprofessional in certain company cultures. </a:t>
            </a:r>
            <a:endParaRPr lang="en-US" b="0" dirty="0">
              <a:effectLst/>
            </a:endParaRPr>
          </a:p>
          <a:p>
            <a:pPr rtl="0">
              <a:spcBef>
                <a:spcPts val="1400"/>
              </a:spcBef>
              <a:spcAft>
                <a:spcPts val="1400"/>
              </a:spcAft>
            </a:pPr>
            <a:r>
              <a:rPr lang="en-US" sz="1800" b="1" i="0" u="none" strike="noStrike" dirty="0">
                <a:solidFill>
                  <a:srgbClr val="000000"/>
                </a:solidFill>
                <a:effectLst/>
                <a:latin typeface="Calibri" panose="020F0502020204030204" pitchFamily="34" charset="0"/>
              </a:rPr>
              <a:t>12. Keep your tone professional</a:t>
            </a:r>
            <a:endParaRPr lang="en-US" b="0" dirty="0">
              <a:effectLst/>
            </a:endParaRPr>
          </a:p>
          <a:p>
            <a:pPr rtl="0">
              <a:spcBef>
                <a:spcPts val="1400"/>
              </a:spcBef>
              <a:spcAft>
                <a:spcPts val="1400"/>
              </a:spcAft>
            </a:pPr>
            <a:r>
              <a:rPr lang="en-US" sz="1800" b="0" i="0" u="none" strike="noStrike" dirty="0">
                <a:solidFill>
                  <a:srgbClr val="000000"/>
                </a:solidFill>
                <a:effectLst/>
                <a:latin typeface="Calibri" panose="020F0502020204030204" pitchFamily="34" charset="0"/>
              </a:rPr>
              <a:t>Think carefully about your word choices in an email and how your intention may be interpreted. Use positive words, such as “opportunities” and “challenges” instead of “obstacles” and “limitations.” Avoid negativity, sarcasm and adjectives that can cause you to sound overly emotional. Be careful when using humor too, as it can be misinterpreted.</a:t>
            </a:r>
            <a:endParaRPr lang="en-US" b="0" dirty="0">
              <a:effectLst/>
            </a:endParaRPr>
          </a:p>
          <a:p>
            <a:pPr rtl="0">
              <a:spcBef>
                <a:spcPts val="1400"/>
              </a:spcBef>
              <a:spcAft>
                <a:spcPts val="1400"/>
              </a:spcAft>
            </a:pPr>
            <a:r>
              <a:rPr lang="en-US" sz="1800" b="1" i="0" u="none" strike="noStrike" dirty="0">
                <a:solidFill>
                  <a:srgbClr val="000000"/>
                </a:solidFill>
                <a:effectLst/>
                <a:latin typeface="Calibri" panose="020F0502020204030204" pitchFamily="34" charset="0"/>
              </a:rPr>
              <a:t>13. Perfect your email signature</a:t>
            </a:r>
            <a:endParaRPr lang="en-US" b="0" dirty="0">
              <a:effectLst/>
            </a:endParaRPr>
          </a:p>
          <a:p>
            <a:pPr rtl="0">
              <a:spcBef>
                <a:spcPts val="1400"/>
              </a:spcBef>
              <a:spcAft>
                <a:spcPts val="1400"/>
              </a:spcAft>
            </a:pPr>
            <a:r>
              <a:rPr lang="en-US" sz="1800" b="0" i="0" u="none" strike="noStrike" dirty="0">
                <a:solidFill>
                  <a:srgbClr val="000000"/>
                </a:solidFill>
                <a:effectLst/>
                <a:latin typeface="Calibri" panose="020F0502020204030204" pitchFamily="34" charset="0"/>
              </a:rPr>
              <a:t>Less is generally more where </a:t>
            </a:r>
            <a:r>
              <a:rPr lang="en-US" sz="1800" b="0" i="0" u="sng" strike="noStrike" dirty="0">
                <a:solidFill>
                  <a:srgbClr val="0000FF"/>
                </a:solidFill>
                <a:effectLst/>
                <a:latin typeface="Calibri" panose="020F0502020204030204" pitchFamily="34" charset="0"/>
                <a:hlinkClick r:id="rId3"/>
              </a:rPr>
              <a:t>email signatures</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are concerned. Your signature should typically include only your name, job title, company website and a phone number where you can be reached.</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Professional email closing examples</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Here are a few of the most common ways to end a professional email:</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Best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Sincerely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Regards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Kind regards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Thank you</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Warm wishes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With gratitude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Many thanks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Respectfully</a:t>
            </a:r>
          </a:p>
          <a:p>
            <a:pPr rtl="0">
              <a:spcBef>
                <a:spcPts val="0"/>
              </a:spcBef>
              <a:spcAft>
                <a:spcPts val="0"/>
              </a:spcAft>
            </a:pPr>
            <a:r>
              <a:rPr lang="en-US" sz="1800" b="1" i="0" u="none" strike="noStrike" dirty="0">
                <a:solidFill>
                  <a:srgbClr val="000000"/>
                </a:solidFill>
                <a:effectLst/>
                <a:latin typeface="Calibri" panose="020F0502020204030204" pitchFamily="34" charset="0"/>
              </a:rPr>
              <a:t>Examples of email closings to avoid</a:t>
            </a:r>
            <a:endParaRPr lang="en-US" b="1"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Here are some email closing phrases you should avoid in professional environments:</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Your friend</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Cheers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Peace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Thanks a bunch</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Chat soon</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Yours truly</a:t>
            </a:r>
          </a:p>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28</a:t>
            </a:fld>
            <a:endParaRPr lang="en-US" dirty="0"/>
          </a:p>
        </p:txBody>
      </p:sp>
    </p:spTree>
    <p:extLst>
      <p:ext uri="{BB962C8B-B14F-4D97-AF65-F5344CB8AC3E}">
        <p14:creationId xmlns:p14="http://schemas.microsoft.com/office/powerpoint/2010/main" val="970252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gregswan.net/2021/08/06/acronyms-destroy-culture-and-alienate-customers/"/>
              </a:rPr>
              <a:t>JULIE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tooltip="https://gregswan.net/2021/08/06/acronyms-destroy-culture-and-alienate-customer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gregswan.net/2021/08/06/acronyms-destroy-culture-and-alienate-customers/"/>
              </a:rPr>
              <a:t>This Photo</a:t>
            </a:r>
            <a:r>
              <a:rPr lang="en-US" sz="1200" dirty="0"/>
              <a:t> by Unknown Author is licensed under </a:t>
            </a:r>
            <a:r>
              <a:rPr lang="en-US" sz="1200" dirty="0">
                <a:hlinkClick r:id="rId4" tooltip="https://creativecommons.org/licenses/by-nc/3.0/"/>
              </a:rPr>
              <a:t>CC BY-NC</a:t>
            </a:r>
            <a:endParaRPr lang="en-US" sz="1200" dirty="0"/>
          </a:p>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30</a:t>
            </a:fld>
            <a:endParaRPr lang="en-US" dirty="0"/>
          </a:p>
        </p:txBody>
      </p:sp>
    </p:spTree>
    <p:extLst>
      <p:ext uri="{BB962C8B-B14F-4D97-AF65-F5344CB8AC3E}">
        <p14:creationId xmlns:p14="http://schemas.microsoft.com/office/powerpoint/2010/main" val="2465952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redringtones.com/air-horn-ringtone/"/>
              </a:rPr>
              <a:t>JULIE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tooltip="https://www.redringtones.com/air-horn-ringto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tooltip="https://www.redringtones.com/air-horn-ringto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www.redringtones.com/air-horn-ringtone/"/>
              </a:rPr>
              <a:t>This Photo</a:t>
            </a:r>
            <a:r>
              <a:rPr lang="en-US" sz="1200" dirty="0"/>
              <a:t> by Unknown Author is licensed under </a:t>
            </a:r>
            <a:r>
              <a:rPr lang="en-US" sz="1200" dirty="0">
                <a:hlinkClick r:id="rId4" tooltip="https://creativecommons.org/licenses/by/3.0/"/>
              </a:rPr>
              <a:t>CC BY</a:t>
            </a:r>
            <a:endParaRPr lang="en-US" sz="1200" dirty="0"/>
          </a:p>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31</a:t>
            </a:fld>
            <a:endParaRPr lang="en-US" dirty="0"/>
          </a:p>
        </p:txBody>
      </p:sp>
    </p:spTree>
    <p:extLst>
      <p:ext uri="{BB962C8B-B14F-4D97-AF65-F5344CB8AC3E}">
        <p14:creationId xmlns:p14="http://schemas.microsoft.com/office/powerpoint/2010/main" val="190413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5</a:t>
            </a:fld>
            <a:endParaRPr lang="en-US" dirty="0"/>
          </a:p>
        </p:txBody>
      </p:sp>
    </p:spTree>
    <p:extLst>
      <p:ext uri="{BB962C8B-B14F-4D97-AF65-F5344CB8AC3E}">
        <p14:creationId xmlns:p14="http://schemas.microsoft.com/office/powerpoint/2010/main" val="388368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3ABA0578-3D6A-455E-9619-247ED93DAB65}" type="slidenum">
              <a:rPr lang="en-US" smtClean="0"/>
              <a:t>32</a:t>
            </a:fld>
            <a:endParaRPr lang="en-US" dirty="0"/>
          </a:p>
        </p:txBody>
      </p:sp>
    </p:spTree>
    <p:extLst>
      <p:ext uri="{BB962C8B-B14F-4D97-AF65-F5344CB8AC3E}">
        <p14:creationId xmlns:p14="http://schemas.microsoft.com/office/powerpoint/2010/main" val="406976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3ABA0578-3D6A-455E-9619-247ED93DAB65}" type="slidenum">
              <a:rPr lang="en-US" smtClean="0"/>
              <a:t>33</a:t>
            </a:fld>
            <a:endParaRPr lang="en-US" dirty="0"/>
          </a:p>
        </p:txBody>
      </p:sp>
    </p:spTree>
    <p:extLst>
      <p:ext uri="{BB962C8B-B14F-4D97-AF65-F5344CB8AC3E}">
        <p14:creationId xmlns:p14="http://schemas.microsoft.com/office/powerpoint/2010/main" val="3777477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3ABA0578-3D6A-455E-9619-247ED93DAB65}" type="slidenum">
              <a:rPr lang="en-US" smtClean="0"/>
              <a:t>34</a:t>
            </a:fld>
            <a:endParaRPr lang="en-US" dirty="0"/>
          </a:p>
        </p:txBody>
      </p:sp>
    </p:spTree>
    <p:extLst>
      <p:ext uri="{BB962C8B-B14F-4D97-AF65-F5344CB8AC3E}">
        <p14:creationId xmlns:p14="http://schemas.microsoft.com/office/powerpoint/2010/main" val="1796638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JULIE</a:t>
            </a:r>
          </a:p>
        </p:txBody>
      </p:sp>
      <p:sp>
        <p:nvSpPr>
          <p:cNvPr id="4" name="Slide Number Placeholder 3"/>
          <p:cNvSpPr>
            <a:spLocks noGrp="1"/>
          </p:cNvSpPr>
          <p:nvPr>
            <p:ph type="sldNum" sz="quarter" idx="5"/>
          </p:nvPr>
        </p:nvSpPr>
        <p:spPr/>
        <p:txBody>
          <a:bodyPr/>
          <a:lstStyle/>
          <a:p>
            <a:fld id="{3ABA0578-3D6A-455E-9619-247ED93DAB65}" type="slidenum">
              <a:rPr lang="en-US" smtClean="0"/>
              <a:t>35</a:t>
            </a:fld>
            <a:endParaRPr lang="en-US" dirty="0"/>
          </a:p>
        </p:txBody>
      </p:sp>
    </p:spTree>
    <p:extLst>
      <p:ext uri="{BB962C8B-B14F-4D97-AF65-F5344CB8AC3E}">
        <p14:creationId xmlns:p14="http://schemas.microsoft.com/office/powerpoint/2010/main" val="1977991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37</a:t>
            </a:fld>
            <a:endParaRPr lang="en-US" dirty="0"/>
          </a:p>
        </p:txBody>
      </p:sp>
    </p:spTree>
    <p:extLst>
      <p:ext uri="{BB962C8B-B14F-4D97-AF65-F5344CB8AC3E}">
        <p14:creationId xmlns:p14="http://schemas.microsoft.com/office/powerpoint/2010/main" val="415751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Called undermining because they erode confidence</a:t>
            </a:r>
          </a:p>
        </p:txBody>
      </p:sp>
      <p:sp>
        <p:nvSpPr>
          <p:cNvPr id="4" name="Slide Number Placeholder 3"/>
          <p:cNvSpPr>
            <a:spLocks noGrp="1"/>
          </p:cNvSpPr>
          <p:nvPr>
            <p:ph type="sldNum" sz="quarter" idx="5"/>
          </p:nvPr>
        </p:nvSpPr>
        <p:spPr/>
        <p:txBody>
          <a:bodyPr/>
          <a:lstStyle/>
          <a:p>
            <a:fld id="{3ABA0578-3D6A-455E-9619-247ED93DAB65}" type="slidenum">
              <a:rPr lang="en-US" smtClean="0"/>
              <a:t>6</a:t>
            </a:fld>
            <a:endParaRPr lang="en-US" dirty="0"/>
          </a:p>
        </p:txBody>
      </p:sp>
    </p:spTree>
    <p:extLst>
      <p:ext uri="{BB962C8B-B14F-4D97-AF65-F5344CB8AC3E}">
        <p14:creationId xmlns:p14="http://schemas.microsoft.com/office/powerpoint/2010/main" val="325630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news.euspert.com/improve-communication-skills-get-point/"/>
              </a:rPr>
              <a:t>This Photo</a:t>
            </a:r>
            <a:r>
              <a:rPr lang="en-US" sz="1200" dirty="0"/>
              <a:t> by Unknown Author is licensed under </a:t>
            </a:r>
            <a:r>
              <a:rPr lang="en-US" sz="1200" dirty="0">
                <a:hlinkClick r:id="rId4" tooltip="https://creativecommons.org/licenses/by-nc/3.0/"/>
              </a:rPr>
              <a:t>CC BY-NC</a:t>
            </a:r>
            <a:endParaRPr lang="en-US" sz="1200" dirty="0"/>
          </a:p>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7</a:t>
            </a:fld>
            <a:endParaRPr lang="en-US" dirty="0"/>
          </a:p>
        </p:txBody>
      </p:sp>
    </p:spTree>
    <p:extLst>
      <p:ext uri="{BB962C8B-B14F-4D97-AF65-F5344CB8AC3E}">
        <p14:creationId xmlns:p14="http://schemas.microsoft.com/office/powerpoint/2010/main" val="111907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www.jasoncrider.com/blog/archives/2011/08/22/downside/"/>
              </a:rPr>
              <a:t>This Photo</a:t>
            </a:r>
            <a:r>
              <a:rPr lang="en-US" sz="1200" dirty="0"/>
              <a:t> by Unknown Author is licensed under </a:t>
            </a:r>
            <a:r>
              <a:rPr lang="en-US" sz="1200" dirty="0">
                <a:hlinkClick r:id="rId4" tooltip="https://creativecommons.org/licenses/by-nc-sa/3.0/"/>
              </a:rPr>
              <a:t>CC BY-SA-NC</a:t>
            </a:r>
            <a:endParaRPr lang="en-US" sz="1200" dirty="0"/>
          </a:p>
          <a:p>
            <a:endParaRPr lang="en-US" dirty="0"/>
          </a:p>
          <a:p>
            <a:endParaRPr lang="en-US" dirty="0"/>
          </a:p>
          <a:p>
            <a:r>
              <a:rPr lang="en-US" dirty="0"/>
              <a:t>Hand gestures to avoid:  OK sign, thumbs up, signaling for someone to come forward with your finger, peace sign with the back of the hand facing out</a:t>
            </a:r>
          </a:p>
        </p:txBody>
      </p:sp>
      <p:sp>
        <p:nvSpPr>
          <p:cNvPr id="4" name="Slide Number Placeholder 3"/>
          <p:cNvSpPr>
            <a:spLocks noGrp="1"/>
          </p:cNvSpPr>
          <p:nvPr>
            <p:ph type="sldNum" sz="quarter" idx="5"/>
          </p:nvPr>
        </p:nvSpPr>
        <p:spPr/>
        <p:txBody>
          <a:bodyPr/>
          <a:lstStyle/>
          <a:p>
            <a:fld id="{3ABA0578-3D6A-455E-9619-247ED93DAB65}" type="slidenum">
              <a:rPr lang="en-US" smtClean="0"/>
              <a:t>8</a:t>
            </a:fld>
            <a:endParaRPr lang="en-US" dirty="0"/>
          </a:p>
        </p:txBody>
      </p:sp>
    </p:spTree>
    <p:extLst>
      <p:ext uri="{BB962C8B-B14F-4D97-AF65-F5344CB8AC3E}">
        <p14:creationId xmlns:p14="http://schemas.microsoft.com/office/powerpoint/2010/main" val="119254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nouns into a verb</a:t>
            </a:r>
          </a:p>
          <a:p>
            <a:r>
              <a:rPr lang="en-US" dirty="0"/>
              <a:t>Using acronyms</a:t>
            </a:r>
          </a:p>
        </p:txBody>
      </p:sp>
      <p:sp>
        <p:nvSpPr>
          <p:cNvPr id="4" name="Slide Number Placeholder 3"/>
          <p:cNvSpPr>
            <a:spLocks noGrp="1"/>
          </p:cNvSpPr>
          <p:nvPr>
            <p:ph type="sldNum" sz="quarter" idx="5"/>
          </p:nvPr>
        </p:nvSpPr>
        <p:spPr/>
        <p:txBody>
          <a:bodyPr/>
          <a:lstStyle/>
          <a:p>
            <a:fld id="{3ABA0578-3D6A-455E-9619-247ED93DAB65}" type="slidenum">
              <a:rPr lang="en-US" smtClean="0"/>
              <a:t>10</a:t>
            </a:fld>
            <a:endParaRPr lang="en-US" dirty="0"/>
          </a:p>
        </p:txBody>
      </p:sp>
    </p:spTree>
    <p:extLst>
      <p:ext uri="{BB962C8B-B14F-4D97-AF65-F5344CB8AC3E}">
        <p14:creationId xmlns:p14="http://schemas.microsoft.com/office/powerpoint/2010/main" val="75140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12</a:t>
            </a:fld>
            <a:endParaRPr lang="en-US" dirty="0"/>
          </a:p>
        </p:txBody>
      </p:sp>
    </p:spTree>
    <p:extLst>
      <p:ext uri="{BB962C8B-B14F-4D97-AF65-F5344CB8AC3E}">
        <p14:creationId xmlns:p14="http://schemas.microsoft.com/office/powerpoint/2010/main" val="306209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A0578-3D6A-455E-9619-247ED93DAB65}" type="slidenum">
              <a:rPr lang="en-US" smtClean="0"/>
              <a:t>13</a:t>
            </a:fld>
            <a:endParaRPr lang="en-US" dirty="0"/>
          </a:p>
        </p:txBody>
      </p:sp>
    </p:spTree>
    <p:extLst>
      <p:ext uri="{BB962C8B-B14F-4D97-AF65-F5344CB8AC3E}">
        <p14:creationId xmlns:p14="http://schemas.microsoft.com/office/powerpoint/2010/main" val="79852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BBC A History of the World</a:t>
            </a:r>
          </a:p>
        </p:txBody>
      </p:sp>
      <p:sp>
        <p:nvSpPr>
          <p:cNvPr id="4" name="Slide Number Placeholder 3"/>
          <p:cNvSpPr>
            <a:spLocks noGrp="1"/>
          </p:cNvSpPr>
          <p:nvPr>
            <p:ph type="sldNum" sz="quarter" idx="5"/>
          </p:nvPr>
        </p:nvSpPr>
        <p:spPr/>
        <p:txBody>
          <a:bodyPr/>
          <a:lstStyle/>
          <a:p>
            <a:fld id="{3ABA0578-3D6A-455E-9619-247ED93DAB65}" type="slidenum">
              <a:rPr lang="en-US" smtClean="0"/>
              <a:t>14</a:t>
            </a:fld>
            <a:endParaRPr lang="en-US" dirty="0"/>
          </a:p>
        </p:txBody>
      </p:sp>
    </p:spTree>
    <p:extLst>
      <p:ext uri="{BB962C8B-B14F-4D97-AF65-F5344CB8AC3E}">
        <p14:creationId xmlns:p14="http://schemas.microsoft.com/office/powerpoint/2010/main" val="275069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22189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9A8466-11E6-4859-9032-29C0E14870BC}" type="datetimeFigureOut">
              <a:rPr lang="en-US" smtClean="0"/>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128346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380520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090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2087442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3461103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182861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3876485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316626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59327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200379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A8466-11E6-4859-9032-29C0E14870BC}" type="datetimeFigureOut">
              <a:rPr lang="en-US" smtClean="0"/>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191661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A8466-11E6-4859-9032-29C0E14870BC}" type="datetimeFigureOut">
              <a:rPr lang="en-US" smtClean="0"/>
              <a:t>5/6/22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113503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83936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201739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B9A8466-11E6-4859-9032-29C0E14870BC}" type="datetimeFigureOut">
              <a:rPr lang="en-US" smtClean="0"/>
              <a:t>5/6/22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238933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9A8466-11E6-4859-9032-29C0E14870BC}" type="datetimeFigureOut">
              <a:rPr lang="en-US" smtClean="0"/>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07008-8747-4DA5-AA4F-D41A1E977273}" type="slidenum">
              <a:rPr lang="en-US" smtClean="0"/>
              <a:t>‹#›</a:t>
            </a:fld>
            <a:endParaRPr lang="en-US" dirty="0"/>
          </a:p>
        </p:txBody>
      </p:sp>
    </p:spTree>
    <p:extLst>
      <p:ext uri="{BB962C8B-B14F-4D97-AF65-F5344CB8AC3E}">
        <p14:creationId xmlns:p14="http://schemas.microsoft.com/office/powerpoint/2010/main" val="385760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9A8466-11E6-4859-9032-29C0E14870BC}" type="datetimeFigureOut">
              <a:rPr lang="en-US" smtClean="0"/>
              <a:t>5/6/22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007008-8747-4DA5-AA4F-D41A1E977273}" type="slidenum">
              <a:rPr lang="en-US" smtClean="0"/>
              <a:t>‹#›</a:t>
            </a:fld>
            <a:endParaRPr lang="en-US" dirty="0"/>
          </a:p>
        </p:txBody>
      </p:sp>
    </p:spTree>
    <p:extLst>
      <p:ext uri="{BB962C8B-B14F-4D97-AF65-F5344CB8AC3E}">
        <p14:creationId xmlns:p14="http://schemas.microsoft.com/office/powerpoint/2010/main" val="321138161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luLkfXixBpM?feature=oembed"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vectors/notepad-memo-pencil-writing-note-117597/"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wallpaperflare.com/search?wallpaper=Embarrass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redringtones.com/air-horn-rington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news.euspert.com/improve-communication-skills-get-poi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jasoncrider.com/blog/archives/2011/08/22/downsi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3FE55-68E5-4628-A49D-F2CFCFAF7BF1}"/>
              </a:ext>
            </a:extLst>
          </p:cNvPr>
          <p:cNvSpPr>
            <a:spLocks noGrp="1"/>
          </p:cNvSpPr>
          <p:nvPr>
            <p:ph type="title"/>
          </p:nvPr>
        </p:nvSpPr>
        <p:spPr/>
        <p:txBody>
          <a:bodyPr/>
          <a:lstStyle/>
          <a:p>
            <a:r>
              <a:rPr lang="en-US" dirty="0"/>
              <a:t>Women’s Collective</a:t>
            </a:r>
            <a:br>
              <a:rPr lang="en-US" dirty="0"/>
            </a:br>
            <a:r>
              <a:rPr lang="en-US" dirty="0"/>
              <a:t>May 13, 2022</a:t>
            </a:r>
          </a:p>
        </p:txBody>
      </p:sp>
      <p:pic>
        <p:nvPicPr>
          <p:cNvPr id="1026" name="Picture 2">
            <a:extLst>
              <a:ext uri="{FF2B5EF4-FFF2-40B4-BE49-F238E27FC236}">
                <a16:creationId xmlns:a16="http://schemas.microsoft.com/office/drawing/2014/main" id="{44AD66BA-3F97-4F6B-B4C7-C02E986361E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08008" y="2082587"/>
            <a:ext cx="7161111" cy="41225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93796E-716B-463B-8862-244B866ED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2888499"/>
            <a:ext cx="3881195" cy="2226662"/>
          </a:xfrm>
          <a:prstGeom prst="rect">
            <a:avLst/>
          </a:prstGeom>
        </p:spPr>
      </p:pic>
    </p:spTree>
    <p:extLst>
      <p:ext uri="{BB962C8B-B14F-4D97-AF65-F5344CB8AC3E}">
        <p14:creationId xmlns:p14="http://schemas.microsoft.com/office/powerpoint/2010/main" val="110756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1206-F6C9-449D-AC54-523F0A49753E}"/>
              </a:ext>
            </a:extLst>
          </p:cNvPr>
          <p:cNvSpPr>
            <a:spLocks noGrp="1"/>
          </p:cNvSpPr>
          <p:nvPr>
            <p:ph type="title"/>
          </p:nvPr>
        </p:nvSpPr>
        <p:spPr/>
        <p:txBody>
          <a:bodyPr>
            <a:normAutofit fontScale="90000"/>
          </a:bodyPr>
          <a:lstStyle/>
          <a:p>
            <a:r>
              <a:rPr lang="en-US" dirty="0"/>
              <a:t>What other undermining speech patterns and phrases have you heard or used? (also think about emails and texts)</a:t>
            </a:r>
          </a:p>
        </p:txBody>
      </p:sp>
    </p:spTree>
    <p:extLst>
      <p:ext uri="{BB962C8B-B14F-4D97-AF65-F5344CB8AC3E}">
        <p14:creationId xmlns:p14="http://schemas.microsoft.com/office/powerpoint/2010/main" val="370602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EA21-0AAB-4189-8E52-8EB1EE30FC73}"/>
              </a:ext>
            </a:extLst>
          </p:cNvPr>
          <p:cNvSpPr>
            <a:spLocks noGrp="1"/>
          </p:cNvSpPr>
          <p:nvPr>
            <p:ph type="title"/>
          </p:nvPr>
        </p:nvSpPr>
        <p:spPr/>
        <p:txBody>
          <a:bodyPr/>
          <a:lstStyle/>
          <a:p>
            <a:r>
              <a:rPr lang="en-US" dirty="0"/>
              <a:t>What do you think about “ahs”, “ums” and “you know”?</a:t>
            </a:r>
          </a:p>
        </p:txBody>
      </p:sp>
      <p:sp>
        <p:nvSpPr>
          <p:cNvPr id="3" name="Content Placeholder 2">
            <a:extLst>
              <a:ext uri="{FF2B5EF4-FFF2-40B4-BE49-F238E27FC236}">
                <a16:creationId xmlns:a16="http://schemas.microsoft.com/office/drawing/2014/main" id="{3CD2A307-3CC4-4F9F-A720-2E2C58E79C0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3405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3565-EF42-4B84-BF74-185AD7DFD6A4}"/>
              </a:ext>
            </a:extLst>
          </p:cNvPr>
          <p:cNvSpPr>
            <a:spLocks noGrp="1"/>
          </p:cNvSpPr>
          <p:nvPr>
            <p:ph type="title"/>
          </p:nvPr>
        </p:nvSpPr>
        <p:spPr/>
        <p:txBody>
          <a:bodyPr/>
          <a:lstStyle/>
          <a:p>
            <a:r>
              <a:rPr lang="en-US" dirty="0"/>
              <a:t>Why Does it Matter?</a:t>
            </a:r>
          </a:p>
        </p:txBody>
      </p:sp>
      <p:sp>
        <p:nvSpPr>
          <p:cNvPr id="3" name="Content Placeholder 2">
            <a:extLst>
              <a:ext uri="{FF2B5EF4-FFF2-40B4-BE49-F238E27FC236}">
                <a16:creationId xmlns:a16="http://schemas.microsoft.com/office/drawing/2014/main" id="{7E39EF6F-CC53-4D04-B828-4A00240E59D0}"/>
              </a:ext>
            </a:extLst>
          </p:cNvPr>
          <p:cNvSpPr>
            <a:spLocks noGrp="1"/>
          </p:cNvSpPr>
          <p:nvPr>
            <p:ph idx="1"/>
          </p:nvPr>
        </p:nvSpPr>
        <p:spPr>
          <a:xfrm>
            <a:off x="1103312" y="2052918"/>
            <a:ext cx="9567271" cy="4195481"/>
          </a:xfrm>
        </p:spPr>
        <p:txBody>
          <a:bodyPr/>
          <a:lstStyle/>
          <a:p>
            <a:r>
              <a:rPr lang="en-US" dirty="0"/>
              <a:t>You have important ideas and thoughts to share</a:t>
            </a:r>
          </a:p>
          <a:p>
            <a:r>
              <a:rPr lang="en-US" dirty="0"/>
              <a:t>You have a right to be heard and understood</a:t>
            </a:r>
          </a:p>
          <a:p>
            <a:r>
              <a:rPr lang="en-US" dirty="0"/>
              <a:t>You want your audience to understand your message</a:t>
            </a:r>
          </a:p>
          <a:p>
            <a:r>
              <a:rPr lang="en-US" dirty="0"/>
              <a:t>Some speech patterns can convey doubt or tentativeness</a:t>
            </a:r>
          </a:p>
          <a:p>
            <a:r>
              <a:rPr lang="en-US" dirty="0"/>
              <a:t>Any additional reasons?</a:t>
            </a:r>
          </a:p>
          <a:p>
            <a:endParaRPr lang="en-US" dirty="0"/>
          </a:p>
        </p:txBody>
      </p:sp>
    </p:spTree>
    <p:extLst>
      <p:ext uri="{BB962C8B-B14F-4D97-AF65-F5344CB8AC3E}">
        <p14:creationId xmlns:p14="http://schemas.microsoft.com/office/powerpoint/2010/main" val="388633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0FF1-ADFC-4C15-9CF6-71AC84D47D15}"/>
              </a:ext>
            </a:extLst>
          </p:cNvPr>
          <p:cNvSpPr>
            <a:spLocks noGrp="1"/>
          </p:cNvSpPr>
          <p:nvPr>
            <p:ph type="title"/>
          </p:nvPr>
        </p:nvSpPr>
        <p:spPr/>
        <p:txBody>
          <a:bodyPr/>
          <a:lstStyle/>
          <a:p>
            <a:r>
              <a:rPr lang="en-US" dirty="0"/>
              <a:t>Why Do We Use Undermining Speech Patterns?</a:t>
            </a:r>
          </a:p>
        </p:txBody>
      </p:sp>
      <p:sp>
        <p:nvSpPr>
          <p:cNvPr id="3" name="Content Placeholder 2">
            <a:extLst>
              <a:ext uri="{FF2B5EF4-FFF2-40B4-BE49-F238E27FC236}">
                <a16:creationId xmlns:a16="http://schemas.microsoft.com/office/drawing/2014/main" id="{A64ED5FB-ACA6-482C-A3EC-94F7E2358B6F}"/>
              </a:ext>
            </a:extLst>
          </p:cNvPr>
          <p:cNvSpPr>
            <a:spLocks noGrp="1"/>
          </p:cNvSpPr>
          <p:nvPr>
            <p:ph idx="1"/>
          </p:nvPr>
        </p:nvSpPr>
        <p:spPr/>
        <p:txBody>
          <a:bodyPr/>
          <a:lstStyle/>
          <a:p>
            <a:r>
              <a:rPr lang="en-US" dirty="0"/>
              <a:t>Habit</a:t>
            </a:r>
          </a:p>
          <a:p>
            <a:r>
              <a:rPr lang="en-US" dirty="0"/>
              <a:t>Reflecting our own inner self-doubt</a:t>
            </a:r>
          </a:p>
          <a:p>
            <a:r>
              <a:rPr lang="en-US" dirty="0"/>
              <a:t>Desire to reassure the audience we have no negative intentions</a:t>
            </a:r>
          </a:p>
          <a:p>
            <a:r>
              <a:rPr lang="en-US" dirty="0"/>
              <a:t>Strong history of cultural messaging, especially for women and people of color</a:t>
            </a:r>
          </a:p>
          <a:p>
            <a:endParaRPr lang="en-US" dirty="0"/>
          </a:p>
          <a:p>
            <a:endParaRPr lang="en-US" dirty="0"/>
          </a:p>
        </p:txBody>
      </p:sp>
    </p:spTree>
    <p:extLst>
      <p:ext uri="{BB962C8B-B14F-4D97-AF65-F5344CB8AC3E}">
        <p14:creationId xmlns:p14="http://schemas.microsoft.com/office/powerpoint/2010/main" val="24050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F0F0-7940-49EF-8490-30C78CE635E5}"/>
              </a:ext>
            </a:extLst>
          </p:cNvPr>
          <p:cNvSpPr>
            <a:spLocks noGrp="1"/>
          </p:cNvSpPr>
          <p:nvPr>
            <p:ph type="title"/>
          </p:nvPr>
        </p:nvSpPr>
        <p:spPr/>
        <p:txBody>
          <a:bodyPr/>
          <a:lstStyle/>
          <a:p>
            <a:r>
              <a:rPr lang="en-US" dirty="0"/>
              <a:t>Historical Context</a:t>
            </a:r>
          </a:p>
        </p:txBody>
      </p:sp>
      <p:sp>
        <p:nvSpPr>
          <p:cNvPr id="3" name="Content Placeholder 2">
            <a:extLst>
              <a:ext uri="{FF2B5EF4-FFF2-40B4-BE49-F238E27FC236}">
                <a16:creationId xmlns:a16="http://schemas.microsoft.com/office/drawing/2014/main" id="{40176D32-F4EA-4648-A32D-60D1721D1FDF}"/>
              </a:ext>
            </a:extLst>
          </p:cNvPr>
          <p:cNvSpPr>
            <a:spLocks noGrp="1"/>
          </p:cNvSpPr>
          <p:nvPr>
            <p:ph idx="1"/>
          </p:nvPr>
        </p:nvSpPr>
        <p:spPr/>
        <p:txBody>
          <a:bodyPr>
            <a:normAutofit/>
          </a:bodyPr>
          <a:lstStyle/>
          <a:p>
            <a:r>
              <a:rPr lang="en-US" dirty="0"/>
              <a:t>In 2400 to 2300 BC Mesopotamia, there was a law stating that if a woman speaks out of turn, she will be smashed by a brick.</a:t>
            </a:r>
          </a:p>
          <a:p>
            <a:r>
              <a:rPr lang="en-US" dirty="0"/>
              <a:t>Scold’s Bridle – a form of punishment reserved exclusively for women whose talk was deemed to be inappropriate </a:t>
            </a:r>
          </a:p>
        </p:txBody>
      </p:sp>
      <p:pic>
        <p:nvPicPr>
          <p:cNvPr id="4" name="Picture 3">
            <a:extLst>
              <a:ext uri="{FF2B5EF4-FFF2-40B4-BE49-F238E27FC236}">
                <a16:creationId xmlns:a16="http://schemas.microsoft.com/office/drawing/2014/main" id="{0AF3EE83-572E-482C-A976-943CA63926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88278" y="3429000"/>
            <a:ext cx="2728993" cy="3295650"/>
          </a:xfrm>
          <a:prstGeom prst="rect">
            <a:avLst/>
          </a:prstGeom>
        </p:spPr>
      </p:pic>
    </p:spTree>
    <p:extLst>
      <p:ext uri="{BB962C8B-B14F-4D97-AF65-F5344CB8AC3E}">
        <p14:creationId xmlns:p14="http://schemas.microsoft.com/office/powerpoint/2010/main" val="260569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0FF1-ADFC-4C15-9CF6-71AC84D47D15}"/>
              </a:ext>
            </a:extLst>
          </p:cNvPr>
          <p:cNvSpPr>
            <a:spLocks noGrp="1"/>
          </p:cNvSpPr>
          <p:nvPr>
            <p:ph type="title"/>
          </p:nvPr>
        </p:nvSpPr>
        <p:spPr/>
        <p:txBody>
          <a:bodyPr/>
          <a:lstStyle/>
          <a:p>
            <a:r>
              <a:rPr lang="en-US" dirty="0"/>
              <a:t>Cultural Messaging</a:t>
            </a:r>
          </a:p>
        </p:txBody>
      </p:sp>
      <p:sp>
        <p:nvSpPr>
          <p:cNvPr id="3" name="Content Placeholder 2">
            <a:extLst>
              <a:ext uri="{FF2B5EF4-FFF2-40B4-BE49-F238E27FC236}">
                <a16:creationId xmlns:a16="http://schemas.microsoft.com/office/drawing/2014/main" id="{A64ED5FB-ACA6-482C-A3EC-94F7E2358B6F}"/>
              </a:ext>
            </a:extLst>
          </p:cNvPr>
          <p:cNvSpPr>
            <a:spLocks noGrp="1"/>
          </p:cNvSpPr>
          <p:nvPr>
            <p:ph idx="1"/>
          </p:nvPr>
        </p:nvSpPr>
        <p:spPr/>
        <p:txBody>
          <a:bodyPr/>
          <a:lstStyle/>
          <a:p>
            <a:r>
              <a:rPr lang="en-US" dirty="0"/>
              <a:t>Double bind – being likable and competent</a:t>
            </a:r>
          </a:p>
          <a:p>
            <a:pPr lvl="1"/>
            <a:r>
              <a:rPr lang="en-US" dirty="0"/>
              <a:t>Any marginalized lower-power group will struggle to be seen as both likeable and competent while the higher-power group is perceived as naturally having both</a:t>
            </a:r>
          </a:p>
          <a:p>
            <a:endParaRPr lang="en-US" dirty="0"/>
          </a:p>
        </p:txBody>
      </p:sp>
    </p:spTree>
    <p:extLst>
      <p:ext uri="{BB962C8B-B14F-4D97-AF65-F5344CB8AC3E}">
        <p14:creationId xmlns:p14="http://schemas.microsoft.com/office/powerpoint/2010/main" val="41563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B911-6773-4F49-8228-50C4D86FBF8D}"/>
              </a:ext>
            </a:extLst>
          </p:cNvPr>
          <p:cNvSpPr>
            <a:spLocks noGrp="1"/>
          </p:cNvSpPr>
          <p:nvPr>
            <p:ph type="title"/>
          </p:nvPr>
        </p:nvSpPr>
        <p:spPr/>
        <p:txBody>
          <a:bodyPr/>
          <a:lstStyle/>
          <a:p>
            <a:r>
              <a:rPr lang="en-US" dirty="0"/>
              <a:t>Acknowledge the Double Standard</a:t>
            </a:r>
          </a:p>
        </p:txBody>
      </p:sp>
      <p:pic>
        <p:nvPicPr>
          <p:cNvPr id="3" name="Online Media 2" title="Pantene 'Labels Against Women' Digital Ad">
            <a:hlinkClick r:id="" action="ppaction://media"/>
            <a:extLst>
              <a:ext uri="{FF2B5EF4-FFF2-40B4-BE49-F238E27FC236}">
                <a16:creationId xmlns:a16="http://schemas.microsoft.com/office/drawing/2014/main" id="{72124A90-42B4-4B05-B28C-8D88414740AD}"/>
              </a:ext>
            </a:extLst>
          </p:cNvPr>
          <p:cNvPicPr>
            <a:picLocks noRot="1" noChangeAspect="1"/>
          </p:cNvPicPr>
          <p:nvPr>
            <a:videoFile r:link="rId1"/>
          </p:nvPr>
        </p:nvPicPr>
        <p:blipFill>
          <a:blip r:embed="rId4"/>
          <a:stretch>
            <a:fillRect/>
          </a:stretch>
        </p:blipFill>
        <p:spPr>
          <a:xfrm>
            <a:off x="2303715" y="1286359"/>
            <a:ext cx="7584570" cy="4285282"/>
          </a:xfrm>
          <a:prstGeom prst="rect">
            <a:avLst/>
          </a:prstGeom>
        </p:spPr>
      </p:pic>
    </p:spTree>
    <p:extLst>
      <p:ext uri="{BB962C8B-B14F-4D97-AF65-F5344CB8AC3E}">
        <p14:creationId xmlns:p14="http://schemas.microsoft.com/office/powerpoint/2010/main" val="169018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3427-38E3-4D1D-A62A-DCC726576845}"/>
              </a:ext>
            </a:extLst>
          </p:cNvPr>
          <p:cNvSpPr>
            <a:spLocks noGrp="1"/>
          </p:cNvSpPr>
          <p:nvPr>
            <p:ph type="title"/>
          </p:nvPr>
        </p:nvSpPr>
        <p:spPr/>
        <p:txBody>
          <a:bodyPr/>
          <a:lstStyle/>
          <a:p>
            <a:r>
              <a:rPr lang="en-US" dirty="0"/>
              <a:t>Really Important Caveat</a:t>
            </a:r>
          </a:p>
        </p:txBody>
      </p:sp>
      <p:sp>
        <p:nvSpPr>
          <p:cNvPr id="3" name="Content Placeholder 2">
            <a:extLst>
              <a:ext uri="{FF2B5EF4-FFF2-40B4-BE49-F238E27FC236}">
                <a16:creationId xmlns:a16="http://schemas.microsoft.com/office/drawing/2014/main" id="{6AC9B486-396E-4E8D-B6F8-780E6C3D6218}"/>
              </a:ext>
            </a:extLst>
          </p:cNvPr>
          <p:cNvSpPr>
            <a:spLocks noGrp="1"/>
          </p:cNvSpPr>
          <p:nvPr>
            <p:ph idx="1"/>
          </p:nvPr>
        </p:nvSpPr>
        <p:spPr/>
        <p:txBody>
          <a:bodyPr>
            <a:normAutofit/>
          </a:bodyPr>
          <a:lstStyle/>
          <a:p>
            <a:pPr marL="0" indent="0">
              <a:buNone/>
            </a:pPr>
            <a:r>
              <a:rPr lang="en-US" b="0" i="0" dirty="0">
                <a:effectLst/>
                <a:latin typeface="Lyon Text Web"/>
              </a:rPr>
              <a:t>“What’s really destructive and undermining to women is not their way of speaking but the constant criticism to which their speech is subjected. Telling women their speech-habits are bad and wrong is not going to make them more confident speakers: it’s more likely to reduce them to silence. Continually repeating that women’s speech lacks authority just gives people yet another reason to dismiss whatever they say as unworthy of serious attention.”</a:t>
            </a:r>
          </a:p>
          <a:p>
            <a:endParaRPr lang="en-US" dirty="0">
              <a:latin typeface="Lyon Text Web"/>
            </a:endParaRPr>
          </a:p>
          <a:p>
            <a:r>
              <a:rPr lang="en-US" dirty="0">
                <a:latin typeface="Lyon Text Web"/>
              </a:rPr>
              <a:t>Debbie Cameron, July 27, 2015 “An Open Letter to Naomi Wolf: Let Women Speak How They Please”</a:t>
            </a:r>
            <a:endParaRPr lang="en-US" dirty="0"/>
          </a:p>
        </p:txBody>
      </p:sp>
    </p:spTree>
    <p:extLst>
      <p:ext uri="{BB962C8B-B14F-4D97-AF65-F5344CB8AC3E}">
        <p14:creationId xmlns:p14="http://schemas.microsoft.com/office/powerpoint/2010/main" val="377338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70E-D142-48D9-9BE0-EF16185D6240}"/>
              </a:ext>
            </a:extLst>
          </p:cNvPr>
          <p:cNvSpPr>
            <a:spLocks noGrp="1"/>
          </p:cNvSpPr>
          <p:nvPr>
            <p:ph type="title"/>
          </p:nvPr>
        </p:nvSpPr>
        <p:spPr>
          <a:xfrm>
            <a:off x="900193" y="1101294"/>
            <a:ext cx="10515600" cy="1325563"/>
          </a:xfrm>
        </p:spPr>
        <p:txBody>
          <a:bodyPr>
            <a:normAutofit fontScale="90000"/>
          </a:bodyPr>
          <a:lstStyle/>
          <a:p>
            <a:r>
              <a:rPr lang="en-US" dirty="0"/>
              <a:t>A Response to, “Are we placing self-blame on women once again?”</a:t>
            </a:r>
            <a:br>
              <a:rPr lang="en-US" dirty="0"/>
            </a:br>
            <a:endParaRPr lang="en-US" dirty="0"/>
          </a:p>
        </p:txBody>
      </p:sp>
      <p:sp>
        <p:nvSpPr>
          <p:cNvPr id="3" name="Content Placeholder 2">
            <a:extLst>
              <a:ext uri="{FF2B5EF4-FFF2-40B4-BE49-F238E27FC236}">
                <a16:creationId xmlns:a16="http://schemas.microsoft.com/office/drawing/2014/main" id="{8502BAA4-755A-4FF1-A332-1636B3C4DE9E}"/>
              </a:ext>
            </a:extLst>
          </p:cNvPr>
          <p:cNvSpPr>
            <a:spLocks noGrp="1"/>
          </p:cNvSpPr>
          <p:nvPr>
            <p:ph idx="1"/>
          </p:nvPr>
        </p:nvSpPr>
        <p:spPr>
          <a:xfrm>
            <a:off x="838200" y="2662533"/>
            <a:ext cx="10515600" cy="4351338"/>
          </a:xfrm>
        </p:spPr>
        <p:txBody>
          <a:bodyPr/>
          <a:lstStyle/>
          <a:p>
            <a:pPr marL="0" indent="0">
              <a:buNone/>
            </a:pPr>
            <a:r>
              <a:rPr lang="en-US" i="1" dirty="0"/>
              <a:t>I think the unlearning can be part of an empowerment process, but it’s helpful to remember that context. This isn’t just “I’m personally doing something wrong in my speech and it’s holding me back and so I have to change it.” It’s “No. I inherit these patterns and these messages from a culture. They’re causing me to talk in a certain way.  Now, I might choose something different for myself as an adult.”</a:t>
            </a:r>
          </a:p>
          <a:p>
            <a:pPr marL="0" indent="0">
              <a:buNone/>
            </a:pPr>
            <a:endParaRPr lang="en-US" i="1" dirty="0"/>
          </a:p>
          <a:p>
            <a:pPr marL="0" indent="0">
              <a:buNone/>
            </a:pPr>
            <a:r>
              <a:rPr lang="en-US" i="1" dirty="0"/>
              <a:t>-Tara Mohr, author and coach</a:t>
            </a:r>
          </a:p>
          <a:p>
            <a:pPr marL="0" indent="0">
              <a:buNone/>
            </a:pPr>
            <a:endParaRPr lang="en-US" i="1" dirty="0"/>
          </a:p>
          <a:p>
            <a:pPr marL="0" indent="0">
              <a:buNone/>
            </a:pPr>
            <a:r>
              <a:rPr lang="en-US" dirty="0"/>
              <a:t>Think of it as nurturing yourself by providing new skill sets</a:t>
            </a:r>
          </a:p>
        </p:txBody>
      </p:sp>
    </p:spTree>
    <p:extLst>
      <p:ext uri="{BB962C8B-B14F-4D97-AF65-F5344CB8AC3E}">
        <p14:creationId xmlns:p14="http://schemas.microsoft.com/office/powerpoint/2010/main" val="240408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EDD6-7005-4AF0-B4F1-A82EEFB0CF2C}"/>
              </a:ext>
            </a:extLst>
          </p:cNvPr>
          <p:cNvSpPr>
            <a:spLocks noGrp="1"/>
          </p:cNvSpPr>
          <p:nvPr>
            <p:ph type="title"/>
          </p:nvPr>
        </p:nvSpPr>
        <p:spPr>
          <a:xfrm>
            <a:off x="697756" y="743918"/>
            <a:ext cx="8825657" cy="1003543"/>
          </a:xfrm>
        </p:spPr>
        <p:txBody>
          <a:bodyPr/>
          <a:lstStyle/>
          <a:p>
            <a:r>
              <a:rPr lang="en-US" dirty="0"/>
              <a:t>Practical Tips</a:t>
            </a:r>
          </a:p>
        </p:txBody>
      </p:sp>
      <p:pic>
        <p:nvPicPr>
          <p:cNvPr id="5" name="Picture 4" descr="A picture containing text, stationary&#10;&#10;Description automatically generated">
            <a:extLst>
              <a:ext uri="{FF2B5EF4-FFF2-40B4-BE49-F238E27FC236}">
                <a16:creationId xmlns:a16="http://schemas.microsoft.com/office/drawing/2014/main" id="{3114F2D5-0FB9-4575-8626-08022A5CD8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60684" y="1526584"/>
            <a:ext cx="4409009" cy="4695986"/>
          </a:xfrm>
          <a:prstGeom prst="rect">
            <a:avLst/>
          </a:prstGeom>
        </p:spPr>
      </p:pic>
    </p:spTree>
    <p:extLst>
      <p:ext uri="{BB962C8B-B14F-4D97-AF65-F5344CB8AC3E}">
        <p14:creationId xmlns:p14="http://schemas.microsoft.com/office/powerpoint/2010/main" val="134413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E198-C676-4C7D-8D20-23FA3D61F54F}"/>
              </a:ext>
            </a:extLst>
          </p:cNvPr>
          <p:cNvSpPr>
            <a:spLocks noGrp="1"/>
          </p:cNvSpPr>
          <p:nvPr>
            <p:ph type="title"/>
          </p:nvPr>
        </p:nvSpPr>
        <p:spPr/>
        <p:txBody>
          <a:bodyPr/>
          <a:lstStyle/>
          <a:p>
            <a:r>
              <a:rPr lang="en-US" dirty="0"/>
              <a:t>Introductions:  Your Hosts</a:t>
            </a:r>
          </a:p>
        </p:txBody>
      </p:sp>
      <p:sp>
        <p:nvSpPr>
          <p:cNvPr id="4" name="TextBox 3">
            <a:extLst>
              <a:ext uri="{FF2B5EF4-FFF2-40B4-BE49-F238E27FC236}">
                <a16:creationId xmlns:a16="http://schemas.microsoft.com/office/drawing/2014/main" id="{11287D0F-5B53-4EE0-95E4-76A8864313D9}"/>
              </a:ext>
            </a:extLst>
          </p:cNvPr>
          <p:cNvSpPr txBox="1"/>
          <p:nvPr/>
        </p:nvSpPr>
        <p:spPr>
          <a:xfrm>
            <a:off x="3047354" y="3236585"/>
            <a:ext cx="6094708" cy="369332"/>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7DEBF052-BA68-4FFE-B4EB-127E69F491DE}"/>
              </a:ext>
            </a:extLst>
          </p:cNvPr>
          <p:cNvSpPr txBox="1"/>
          <p:nvPr/>
        </p:nvSpPr>
        <p:spPr>
          <a:xfrm>
            <a:off x="3047354" y="3236585"/>
            <a:ext cx="6094708" cy="369332"/>
          </a:xfrm>
          <a:prstGeom prst="rect">
            <a:avLst/>
          </a:prstGeom>
          <a:noFill/>
        </p:spPr>
        <p:txBody>
          <a:bodyPr wrap="square">
            <a:spAutoFit/>
          </a:bodyPr>
          <a:lstStyle/>
          <a:p>
            <a:r>
              <a:rPr lang="en-US" b="0" dirty="0">
                <a:effectLst/>
              </a:rPr>
              <a:t> </a:t>
            </a:r>
            <a:endParaRPr lang="en-US" dirty="0"/>
          </a:p>
        </p:txBody>
      </p:sp>
      <p:pic>
        <p:nvPicPr>
          <p:cNvPr id="12" name="Picture 11">
            <a:extLst>
              <a:ext uri="{FF2B5EF4-FFF2-40B4-BE49-F238E27FC236}">
                <a16:creationId xmlns:a16="http://schemas.microsoft.com/office/drawing/2014/main" id="{8A25B374-C7D3-4E62-9CBA-F4C84B511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98" y="1560248"/>
            <a:ext cx="2657611" cy="2693046"/>
          </a:xfrm>
          <a:prstGeom prst="rect">
            <a:avLst/>
          </a:prstGeom>
        </p:spPr>
      </p:pic>
      <p:pic>
        <p:nvPicPr>
          <p:cNvPr id="14" name="Picture 13">
            <a:extLst>
              <a:ext uri="{FF2B5EF4-FFF2-40B4-BE49-F238E27FC236}">
                <a16:creationId xmlns:a16="http://schemas.microsoft.com/office/drawing/2014/main" id="{869AF05D-5C2E-4D69-9C93-65D481451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334" y="1730979"/>
            <a:ext cx="2817383" cy="2644584"/>
          </a:xfrm>
          <a:prstGeom prst="rect">
            <a:avLst/>
          </a:prstGeom>
        </p:spPr>
      </p:pic>
      <p:pic>
        <p:nvPicPr>
          <p:cNvPr id="16" name="Picture 15">
            <a:extLst>
              <a:ext uri="{FF2B5EF4-FFF2-40B4-BE49-F238E27FC236}">
                <a16:creationId xmlns:a16="http://schemas.microsoft.com/office/drawing/2014/main" id="{C0A4E260-9D77-4B94-A7F5-A534F50E1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920" y="3743509"/>
            <a:ext cx="2817382" cy="2840042"/>
          </a:xfrm>
          <a:prstGeom prst="rect">
            <a:avLst/>
          </a:prstGeom>
        </p:spPr>
      </p:pic>
      <p:pic>
        <p:nvPicPr>
          <p:cNvPr id="18" name="Picture 17">
            <a:extLst>
              <a:ext uri="{FF2B5EF4-FFF2-40B4-BE49-F238E27FC236}">
                <a16:creationId xmlns:a16="http://schemas.microsoft.com/office/drawing/2014/main" id="{F4E8E460-595E-4ABB-B29C-8F8C1E84D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516" y="3605917"/>
            <a:ext cx="2657611" cy="2841471"/>
          </a:xfrm>
          <a:prstGeom prst="rect">
            <a:avLst/>
          </a:prstGeom>
        </p:spPr>
      </p:pic>
      <p:sp>
        <p:nvSpPr>
          <p:cNvPr id="19" name="TextBox 18">
            <a:extLst>
              <a:ext uri="{FF2B5EF4-FFF2-40B4-BE49-F238E27FC236}">
                <a16:creationId xmlns:a16="http://schemas.microsoft.com/office/drawing/2014/main" id="{C2C2291A-DEC4-4D57-8B8F-0486D458084B}"/>
              </a:ext>
            </a:extLst>
          </p:cNvPr>
          <p:cNvSpPr txBox="1"/>
          <p:nvPr/>
        </p:nvSpPr>
        <p:spPr>
          <a:xfrm>
            <a:off x="829804" y="4375563"/>
            <a:ext cx="2239505" cy="369332"/>
          </a:xfrm>
          <a:prstGeom prst="rect">
            <a:avLst/>
          </a:prstGeom>
          <a:noFill/>
        </p:spPr>
        <p:txBody>
          <a:bodyPr wrap="square" rtlCol="0">
            <a:spAutoFit/>
          </a:bodyPr>
          <a:lstStyle/>
          <a:p>
            <a:r>
              <a:rPr lang="en-US" dirty="0"/>
              <a:t>Julie Menten</a:t>
            </a:r>
          </a:p>
        </p:txBody>
      </p:sp>
      <p:sp>
        <p:nvSpPr>
          <p:cNvPr id="20" name="TextBox 19">
            <a:extLst>
              <a:ext uri="{FF2B5EF4-FFF2-40B4-BE49-F238E27FC236}">
                <a16:creationId xmlns:a16="http://schemas.microsoft.com/office/drawing/2014/main" id="{1E69DEBC-5A3A-4F07-A7E3-24F4041A9420}"/>
              </a:ext>
            </a:extLst>
          </p:cNvPr>
          <p:cNvSpPr txBox="1"/>
          <p:nvPr/>
        </p:nvSpPr>
        <p:spPr>
          <a:xfrm>
            <a:off x="3663225" y="3066766"/>
            <a:ext cx="2239505" cy="369332"/>
          </a:xfrm>
          <a:prstGeom prst="rect">
            <a:avLst/>
          </a:prstGeom>
          <a:noFill/>
        </p:spPr>
        <p:txBody>
          <a:bodyPr wrap="square" rtlCol="0">
            <a:spAutoFit/>
          </a:bodyPr>
          <a:lstStyle/>
          <a:p>
            <a:r>
              <a:rPr lang="en-US" dirty="0"/>
              <a:t>Sara Braziller</a:t>
            </a:r>
          </a:p>
        </p:txBody>
      </p:sp>
      <p:sp>
        <p:nvSpPr>
          <p:cNvPr id="21" name="TextBox 20">
            <a:extLst>
              <a:ext uri="{FF2B5EF4-FFF2-40B4-BE49-F238E27FC236}">
                <a16:creationId xmlns:a16="http://schemas.microsoft.com/office/drawing/2014/main" id="{00245509-10B5-4C55-B270-8F25A0386D6A}"/>
              </a:ext>
            </a:extLst>
          </p:cNvPr>
          <p:cNvSpPr txBox="1"/>
          <p:nvPr/>
        </p:nvSpPr>
        <p:spPr>
          <a:xfrm>
            <a:off x="6468604" y="4472654"/>
            <a:ext cx="2239505" cy="369332"/>
          </a:xfrm>
          <a:prstGeom prst="rect">
            <a:avLst/>
          </a:prstGeom>
          <a:noFill/>
        </p:spPr>
        <p:txBody>
          <a:bodyPr wrap="square" rtlCol="0">
            <a:spAutoFit/>
          </a:bodyPr>
          <a:lstStyle/>
          <a:p>
            <a:r>
              <a:rPr lang="en-US" dirty="0"/>
              <a:t>Sahar Erickson</a:t>
            </a:r>
          </a:p>
        </p:txBody>
      </p:sp>
      <p:sp>
        <p:nvSpPr>
          <p:cNvPr id="22" name="TextBox 21">
            <a:extLst>
              <a:ext uri="{FF2B5EF4-FFF2-40B4-BE49-F238E27FC236}">
                <a16:creationId xmlns:a16="http://schemas.microsoft.com/office/drawing/2014/main" id="{4A81BED5-2377-42E2-8289-45EDBED0BA29}"/>
              </a:ext>
            </a:extLst>
          </p:cNvPr>
          <p:cNvSpPr txBox="1"/>
          <p:nvPr/>
        </p:nvSpPr>
        <p:spPr>
          <a:xfrm>
            <a:off x="9431237" y="3120715"/>
            <a:ext cx="2239505" cy="369332"/>
          </a:xfrm>
          <a:prstGeom prst="rect">
            <a:avLst/>
          </a:prstGeom>
          <a:noFill/>
        </p:spPr>
        <p:txBody>
          <a:bodyPr wrap="square" rtlCol="0">
            <a:spAutoFit/>
          </a:bodyPr>
          <a:lstStyle/>
          <a:p>
            <a:r>
              <a:rPr lang="en-US" dirty="0"/>
              <a:t>Pauline Allison</a:t>
            </a:r>
          </a:p>
        </p:txBody>
      </p:sp>
    </p:spTree>
    <p:extLst>
      <p:ext uri="{BB962C8B-B14F-4D97-AF65-F5344CB8AC3E}">
        <p14:creationId xmlns:p14="http://schemas.microsoft.com/office/powerpoint/2010/main" val="21636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B911-6773-4F49-8228-50C4D86FBF8D}"/>
              </a:ext>
            </a:extLst>
          </p:cNvPr>
          <p:cNvSpPr>
            <a:spLocks noGrp="1"/>
          </p:cNvSpPr>
          <p:nvPr>
            <p:ph type="title"/>
          </p:nvPr>
        </p:nvSpPr>
        <p:spPr/>
        <p:txBody>
          <a:bodyPr/>
          <a:lstStyle/>
          <a:p>
            <a:r>
              <a:rPr lang="en-US" dirty="0"/>
              <a:t>Overcoming the Double Standard</a:t>
            </a:r>
          </a:p>
        </p:txBody>
      </p:sp>
      <p:sp>
        <p:nvSpPr>
          <p:cNvPr id="3" name="Content Placeholder 2">
            <a:extLst>
              <a:ext uri="{FF2B5EF4-FFF2-40B4-BE49-F238E27FC236}">
                <a16:creationId xmlns:a16="http://schemas.microsoft.com/office/drawing/2014/main" id="{71166FDC-94A7-4059-BE00-A83F84E389CA}"/>
              </a:ext>
            </a:extLst>
          </p:cNvPr>
          <p:cNvSpPr>
            <a:spLocks noGrp="1"/>
          </p:cNvSpPr>
          <p:nvPr>
            <p:ph sz="half" idx="1"/>
          </p:nvPr>
        </p:nvSpPr>
        <p:spPr>
          <a:xfrm>
            <a:off x="863089" y="1690240"/>
            <a:ext cx="4396339" cy="4195763"/>
          </a:xfrm>
        </p:spPr>
        <p:txBody>
          <a:bodyPr/>
          <a:lstStyle/>
          <a:p>
            <a:r>
              <a:rPr lang="en-US" dirty="0"/>
              <a:t>Convey warmth first</a:t>
            </a:r>
          </a:p>
          <a:p>
            <a:pPr lvl="1"/>
            <a:r>
              <a:rPr lang="en-US" dirty="0"/>
              <a:t>Initial impression - instantly</a:t>
            </a:r>
          </a:p>
          <a:p>
            <a:pPr lvl="1"/>
            <a:r>
              <a:rPr lang="en-US" dirty="0"/>
              <a:t>Authentically connect with your audience</a:t>
            </a:r>
          </a:p>
          <a:p>
            <a:pPr lvl="2"/>
            <a:r>
              <a:rPr lang="en-US" dirty="0"/>
              <a:t>Genuinely take an interest by asking questions</a:t>
            </a:r>
          </a:p>
          <a:p>
            <a:pPr lvl="2"/>
            <a:r>
              <a:rPr lang="en-US" dirty="0"/>
              <a:t>Start with a personal story</a:t>
            </a:r>
          </a:p>
          <a:p>
            <a:pPr lvl="2"/>
            <a:r>
              <a:rPr lang="en-US" dirty="0"/>
              <a:t>Nonverbals:  smile, nod, open stance</a:t>
            </a:r>
          </a:p>
          <a:p>
            <a:pPr lvl="1"/>
            <a:endParaRPr lang="en-US" dirty="0"/>
          </a:p>
        </p:txBody>
      </p:sp>
      <p:sp>
        <p:nvSpPr>
          <p:cNvPr id="5" name="Content Placeholder 4">
            <a:extLst>
              <a:ext uri="{FF2B5EF4-FFF2-40B4-BE49-F238E27FC236}">
                <a16:creationId xmlns:a16="http://schemas.microsoft.com/office/drawing/2014/main" id="{63ADD851-6CFA-4816-A1B9-814975BADAAB}"/>
              </a:ext>
            </a:extLst>
          </p:cNvPr>
          <p:cNvSpPr>
            <a:spLocks noGrp="1"/>
          </p:cNvSpPr>
          <p:nvPr>
            <p:ph sz="half" idx="2"/>
          </p:nvPr>
        </p:nvSpPr>
        <p:spPr>
          <a:xfrm>
            <a:off x="5852025" y="1690240"/>
            <a:ext cx="4396341" cy="4200245"/>
          </a:xfrm>
        </p:spPr>
        <p:txBody>
          <a:bodyPr/>
          <a:lstStyle/>
          <a:p>
            <a:r>
              <a:rPr lang="en-US" dirty="0"/>
              <a:t>Then build capability with your clear messaging</a:t>
            </a:r>
          </a:p>
          <a:p>
            <a:endParaRPr lang="en-US" dirty="0"/>
          </a:p>
        </p:txBody>
      </p:sp>
    </p:spTree>
    <p:extLst>
      <p:ext uri="{BB962C8B-B14F-4D97-AF65-F5344CB8AC3E}">
        <p14:creationId xmlns:p14="http://schemas.microsoft.com/office/powerpoint/2010/main" val="147096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406A-DDCF-4CA9-A71D-943103411FC0}"/>
              </a:ext>
            </a:extLst>
          </p:cNvPr>
          <p:cNvSpPr>
            <a:spLocks noGrp="1"/>
          </p:cNvSpPr>
          <p:nvPr>
            <p:ph type="title"/>
          </p:nvPr>
        </p:nvSpPr>
        <p:spPr/>
        <p:txBody>
          <a:bodyPr/>
          <a:lstStyle/>
          <a:p>
            <a:r>
              <a:rPr lang="en-US" dirty="0"/>
              <a:t>“Does this make sense?” </a:t>
            </a:r>
          </a:p>
        </p:txBody>
      </p:sp>
      <p:sp>
        <p:nvSpPr>
          <p:cNvPr id="3" name="Content Placeholder 2">
            <a:extLst>
              <a:ext uri="{FF2B5EF4-FFF2-40B4-BE49-F238E27FC236}">
                <a16:creationId xmlns:a16="http://schemas.microsoft.com/office/drawing/2014/main" id="{4349DA81-543C-409F-A913-D6D8029ACD95}"/>
              </a:ext>
            </a:extLst>
          </p:cNvPr>
          <p:cNvSpPr>
            <a:spLocks noGrp="1"/>
          </p:cNvSpPr>
          <p:nvPr>
            <p:ph idx="1"/>
          </p:nvPr>
        </p:nvSpPr>
        <p:spPr/>
        <p:txBody>
          <a:bodyPr/>
          <a:lstStyle/>
          <a:p>
            <a:r>
              <a:rPr lang="en-US" dirty="0"/>
              <a:t>Can be interpreted as:  Did I make sense?</a:t>
            </a:r>
          </a:p>
          <a:p>
            <a:endParaRPr lang="en-US" dirty="0"/>
          </a:p>
          <a:p>
            <a:pPr marL="0" indent="0">
              <a:buNone/>
            </a:pPr>
            <a:r>
              <a:rPr lang="en-US" u="sng" dirty="0"/>
              <a:t>Alternatives</a:t>
            </a:r>
          </a:p>
          <a:p>
            <a:r>
              <a:rPr lang="en-US" dirty="0"/>
              <a:t>What are your thoughts about this?</a:t>
            </a:r>
          </a:p>
          <a:p>
            <a:r>
              <a:rPr lang="en-US" dirty="0"/>
              <a:t>I value your input. What do you think about this?</a:t>
            </a:r>
          </a:p>
        </p:txBody>
      </p:sp>
    </p:spTree>
    <p:extLst>
      <p:ext uri="{BB962C8B-B14F-4D97-AF65-F5344CB8AC3E}">
        <p14:creationId xmlns:p14="http://schemas.microsoft.com/office/powerpoint/2010/main" val="2125301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19BF-7985-4C28-BF8D-FB28D2631549}"/>
              </a:ext>
            </a:extLst>
          </p:cNvPr>
          <p:cNvSpPr>
            <a:spLocks noGrp="1"/>
          </p:cNvSpPr>
          <p:nvPr>
            <p:ph type="title"/>
          </p:nvPr>
        </p:nvSpPr>
        <p:spPr/>
        <p:txBody>
          <a:bodyPr/>
          <a:lstStyle/>
          <a:p>
            <a:r>
              <a:rPr lang="en-US" dirty="0"/>
              <a:t>Forming Questions Instead of Opinions</a:t>
            </a:r>
          </a:p>
        </p:txBody>
      </p:sp>
      <p:sp>
        <p:nvSpPr>
          <p:cNvPr id="3" name="Content Placeholder 2">
            <a:extLst>
              <a:ext uri="{FF2B5EF4-FFF2-40B4-BE49-F238E27FC236}">
                <a16:creationId xmlns:a16="http://schemas.microsoft.com/office/drawing/2014/main" id="{71E467D9-90F9-45A1-9E65-FE0F490891F3}"/>
              </a:ext>
            </a:extLst>
          </p:cNvPr>
          <p:cNvSpPr>
            <a:spLocks noGrp="1"/>
          </p:cNvSpPr>
          <p:nvPr>
            <p:ph idx="1"/>
          </p:nvPr>
        </p:nvSpPr>
        <p:spPr/>
        <p:txBody>
          <a:bodyPr/>
          <a:lstStyle/>
          <a:p>
            <a:r>
              <a:rPr lang="en-US" dirty="0"/>
              <a:t>Overtime frequent use of questions may be perceived as not raising important points because the ideas are hidden in questions</a:t>
            </a:r>
          </a:p>
          <a:p>
            <a:r>
              <a:rPr lang="en-US" dirty="0"/>
              <a:t>“What about charging more for our product?” </a:t>
            </a:r>
          </a:p>
          <a:p>
            <a:r>
              <a:rPr lang="en-US" dirty="0"/>
              <a:t>“I’m not the expert, but what do you think about charging more?”</a:t>
            </a:r>
          </a:p>
          <a:p>
            <a:pPr marL="0" indent="0">
              <a:buNone/>
            </a:pPr>
            <a:r>
              <a:rPr lang="en-US" u="sng" dirty="0"/>
              <a:t>Alternative:  State your recommendation</a:t>
            </a:r>
          </a:p>
          <a:p>
            <a:r>
              <a:rPr lang="en-US" dirty="0"/>
              <a:t>“I think we need to increase the price of our product.”</a:t>
            </a:r>
          </a:p>
          <a:p>
            <a:endParaRPr lang="en-US" dirty="0"/>
          </a:p>
          <a:p>
            <a:endParaRPr lang="en-US" dirty="0"/>
          </a:p>
        </p:txBody>
      </p:sp>
    </p:spTree>
    <p:extLst>
      <p:ext uri="{BB962C8B-B14F-4D97-AF65-F5344CB8AC3E}">
        <p14:creationId xmlns:p14="http://schemas.microsoft.com/office/powerpoint/2010/main" val="307325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2C78-6E80-45DB-8237-DFCE9F24813F}"/>
              </a:ext>
            </a:extLst>
          </p:cNvPr>
          <p:cNvSpPr>
            <a:spLocks noGrp="1"/>
          </p:cNvSpPr>
          <p:nvPr>
            <p:ph type="title"/>
          </p:nvPr>
        </p:nvSpPr>
        <p:spPr/>
        <p:txBody>
          <a:bodyPr/>
          <a:lstStyle/>
          <a:p>
            <a:r>
              <a:rPr lang="en-US" dirty="0"/>
              <a:t>What if you don’t know the answer?</a:t>
            </a:r>
          </a:p>
        </p:txBody>
      </p:sp>
      <p:sp>
        <p:nvSpPr>
          <p:cNvPr id="3" name="Content Placeholder 2">
            <a:extLst>
              <a:ext uri="{FF2B5EF4-FFF2-40B4-BE49-F238E27FC236}">
                <a16:creationId xmlns:a16="http://schemas.microsoft.com/office/drawing/2014/main" id="{085CD6E2-44BA-4FDE-9911-BA0F59FCB5A3}"/>
              </a:ext>
            </a:extLst>
          </p:cNvPr>
          <p:cNvSpPr>
            <a:spLocks noGrp="1"/>
          </p:cNvSpPr>
          <p:nvPr>
            <p:ph idx="1"/>
          </p:nvPr>
        </p:nvSpPr>
        <p:spPr/>
        <p:txBody>
          <a:bodyPr/>
          <a:lstStyle/>
          <a:p>
            <a:r>
              <a:rPr lang="en-US" dirty="0"/>
              <a:t>Get the information and quickly follow up</a:t>
            </a:r>
          </a:p>
          <a:p>
            <a:r>
              <a:rPr lang="en-US" dirty="0"/>
              <a:t>“Good question.  I don’t know the answer today.  I will follow up with an email by the end of the week.”</a:t>
            </a:r>
          </a:p>
        </p:txBody>
      </p:sp>
    </p:spTree>
    <p:extLst>
      <p:ext uri="{BB962C8B-B14F-4D97-AF65-F5344CB8AC3E}">
        <p14:creationId xmlns:p14="http://schemas.microsoft.com/office/powerpoint/2010/main" val="263795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A141-6865-453D-87F2-A8DB68F0A1EA}"/>
              </a:ext>
            </a:extLst>
          </p:cNvPr>
          <p:cNvSpPr>
            <a:spLocks noGrp="1"/>
          </p:cNvSpPr>
          <p:nvPr>
            <p:ph type="title"/>
          </p:nvPr>
        </p:nvSpPr>
        <p:spPr/>
        <p:txBody>
          <a:bodyPr/>
          <a:lstStyle/>
          <a:p>
            <a:r>
              <a:rPr lang="en-US" dirty="0"/>
              <a:t>How to handle if interrupted?</a:t>
            </a:r>
          </a:p>
        </p:txBody>
      </p:sp>
      <p:sp>
        <p:nvSpPr>
          <p:cNvPr id="3" name="Content Placeholder 2">
            <a:extLst>
              <a:ext uri="{FF2B5EF4-FFF2-40B4-BE49-F238E27FC236}">
                <a16:creationId xmlns:a16="http://schemas.microsoft.com/office/drawing/2014/main" id="{8B16F750-B860-498F-BAB1-D50F8095006C}"/>
              </a:ext>
            </a:extLst>
          </p:cNvPr>
          <p:cNvSpPr>
            <a:spLocks noGrp="1"/>
          </p:cNvSpPr>
          <p:nvPr>
            <p:ph idx="1"/>
          </p:nvPr>
        </p:nvSpPr>
        <p:spPr>
          <a:xfrm>
            <a:off x="646112" y="1853248"/>
            <a:ext cx="5472920" cy="4195481"/>
          </a:xfrm>
        </p:spPr>
        <p:txBody>
          <a:bodyPr>
            <a:normAutofit lnSpcReduction="10000"/>
          </a:bodyPr>
          <a:lstStyle/>
          <a:p>
            <a:r>
              <a:rPr lang="en-US" dirty="0"/>
              <a:t>“Yes, I love what you’re saying.  That relates to what I was saying….”</a:t>
            </a:r>
          </a:p>
          <a:p>
            <a:r>
              <a:rPr lang="en-US" dirty="0"/>
              <a:t>If presenting, capture the comment in a “parking lot” and state you’ll return to that later</a:t>
            </a:r>
          </a:p>
          <a:p>
            <a:r>
              <a:rPr lang="en-US" dirty="0"/>
              <a:t>If in a meeting, use the women in Obama administration tactic</a:t>
            </a:r>
          </a:p>
          <a:p>
            <a:pPr lvl="1"/>
            <a:r>
              <a:rPr lang="en-US" b="0" i="0" dirty="0">
                <a:solidFill>
                  <a:srgbClr val="333333"/>
                </a:solidFill>
                <a:effectLst/>
                <a:latin typeface="Georgia" panose="02040502050405020303" pitchFamily="18" charset="0"/>
              </a:rPr>
              <a:t> </a:t>
            </a:r>
            <a:r>
              <a:rPr lang="en-US" dirty="0"/>
              <a:t>One woman makes a point in a meeting and, immediately, another woman would repeat the idea and commend it. And then a third woman would chime in and move the idea forward. </a:t>
            </a:r>
            <a:endParaRPr lang="en-US" sz="2000" dirty="0"/>
          </a:p>
        </p:txBody>
      </p:sp>
      <p:pic>
        <p:nvPicPr>
          <p:cNvPr id="5" name="Picture 4">
            <a:extLst>
              <a:ext uri="{FF2B5EF4-FFF2-40B4-BE49-F238E27FC236}">
                <a16:creationId xmlns:a16="http://schemas.microsoft.com/office/drawing/2014/main" id="{1A7911AE-7BA1-4F98-B360-762959D50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525" y="1853248"/>
            <a:ext cx="5472920" cy="3206285"/>
          </a:xfrm>
          <a:prstGeom prst="rect">
            <a:avLst/>
          </a:prstGeom>
        </p:spPr>
      </p:pic>
    </p:spTree>
    <p:extLst>
      <p:ext uri="{BB962C8B-B14F-4D97-AF65-F5344CB8AC3E}">
        <p14:creationId xmlns:p14="http://schemas.microsoft.com/office/powerpoint/2010/main" val="1826935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B4B8-4B84-4D70-9058-FD64EB8DC28D}"/>
              </a:ext>
            </a:extLst>
          </p:cNvPr>
          <p:cNvSpPr>
            <a:spLocks noGrp="1"/>
          </p:cNvSpPr>
          <p:nvPr>
            <p:ph type="title"/>
          </p:nvPr>
        </p:nvSpPr>
        <p:spPr/>
        <p:txBody>
          <a:bodyPr/>
          <a:lstStyle/>
          <a:p>
            <a:r>
              <a:rPr lang="en-US" sz="4000" dirty="0"/>
              <a:t>Understanding Communication Styles</a:t>
            </a:r>
          </a:p>
        </p:txBody>
      </p:sp>
      <p:sp>
        <p:nvSpPr>
          <p:cNvPr id="3" name="Content Placeholder 2">
            <a:extLst>
              <a:ext uri="{FF2B5EF4-FFF2-40B4-BE49-F238E27FC236}">
                <a16:creationId xmlns:a16="http://schemas.microsoft.com/office/drawing/2014/main" id="{341644BA-04A0-4BA0-A8E7-081258E0D527}"/>
              </a:ext>
            </a:extLst>
          </p:cNvPr>
          <p:cNvSpPr>
            <a:spLocks noGrp="1"/>
          </p:cNvSpPr>
          <p:nvPr>
            <p:ph idx="1"/>
          </p:nvPr>
        </p:nvSpPr>
        <p:spPr>
          <a:xfrm>
            <a:off x="838200" y="1573078"/>
            <a:ext cx="10515600" cy="4468948"/>
          </a:xfrm>
        </p:spPr>
        <p:txBody>
          <a:bodyPr/>
          <a:lstStyle/>
          <a:p>
            <a:r>
              <a:rPr lang="en-US" dirty="0"/>
              <a:t>Understanding </a:t>
            </a:r>
            <a:r>
              <a:rPr lang="en-US" u="sng" dirty="0"/>
              <a:t>yours</a:t>
            </a:r>
            <a:r>
              <a:rPr lang="en-US" dirty="0"/>
              <a:t> and your </a:t>
            </a:r>
            <a:r>
              <a:rPr lang="en-US" u="sng" dirty="0"/>
              <a:t>audience’s</a:t>
            </a:r>
            <a:r>
              <a:rPr lang="en-US" dirty="0"/>
              <a:t> </a:t>
            </a:r>
          </a:p>
          <a:p>
            <a:pPr lvl="1"/>
            <a:r>
              <a:rPr lang="en-US" dirty="0"/>
              <a:t>Direct </a:t>
            </a:r>
          </a:p>
          <a:p>
            <a:pPr lvl="2"/>
            <a:r>
              <a:rPr lang="en-US" dirty="0"/>
              <a:t>Get to the point &amp; focus on outcomes</a:t>
            </a:r>
          </a:p>
          <a:p>
            <a:pPr lvl="1"/>
            <a:r>
              <a:rPr lang="en-US" dirty="0"/>
              <a:t>Analytical</a:t>
            </a:r>
          </a:p>
          <a:p>
            <a:pPr lvl="2"/>
            <a:r>
              <a:rPr lang="en-US" dirty="0"/>
              <a:t>Be prepared to answer questions</a:t>
            </a:r>
          </a:p>
          <a:p>
            <a:pPr lvl="2"/>
            <a:r>
              <a:rPr lang="en-US" dirty="0"/>
              <a:t>Offer to follow up with additional detail</a:t>
            </a:r>
          </a:p>
          <a:p>
            <a:pPr lvl="1"/>
            <a:r>
              <a:rPr lang="en-US" dirty="0"/>
              <a:t>Caring &amp; Sharing</a:t>
            </a:r>
          </a:p>
          <a:p>
            <a:pPr lvl="2"/>
            <a:r>
              <a:rPr lang="en-US" dirty="0"/>
              <a:t>Collaborative discussion</a:t>
            </a:r>
          </a:p>
        </p:txBody>
      </p:sp>
      <p:sp>
        <p:nvSpPr>
          <p:cNvPr id="4" name="TextBox 3">
            <a:extLst>
              <a:ext uri="{FF2B5EF4-FFF2-40B4-BE49-F238E27FC236}">
                <a16:creationId xmlns:a16="http://schemas.microsoft.com/office/drawing/2014/main" id="{0D43614C-8C5A-4629-A656-ACB6ABC3A4C1}"/>
              </a:ext>
            </a:extLst>
          </p:cNvPr>
          <p:cNvSpPr txBox="1"/>
          <p:nvPr/>
        </p:nvSpPr>
        <p:spPr>
          <a:xfrm>
            <a:off x="526940" y="5284922"/>
            <a:ext cx="7332457" cy="1200329"/>
          </a:xfrm>
          <a:prstGeom prst="rect">
            <a:avLst/>
          </a:prstGeom>
          <a:noFill/>
        </p:spPr>
        <p:txBody>
          <a:bodyPr wrap="none" rtlCol="0">
            <a:spAutoFit/>
          </a:bodyPr>
          <a:lstStyle/>
          <a:p>
            <a:r>
              <a:rPr lang="en-US" dirty="0"/>
              <a:t>How to identify someone’s communication style:</a:t>
            </a:r>
          </a:p>
          <a:p>
            <a:pPr marL="285750" indent="-285750">
              <a:buFont typeface="Arial" panose="020B0604020202020204" pitchFamily="34" charset="0"/>
              <a:buChar char="•"/>
            </a:pPr>
            <a:r>
              <a:rPr lang="en-US" dirty="0"/>
              <a:t>If speaking to an individual, think about their style of speaking</a:t>
            </a:r>
          </a:p>
          <a:p>
            <a:pPr marL="285750" indent="-285750">
              <a:buFont typeface="Arial" panose="020B0604020202020204" pitchFamily="34" charset="0"/>
              <a:buChar char="•"/>
            </a:pPr>
            <a:r>
              <a:rPr lang="en-US" dirty="0"/>
              <a:t>If speaking to a group, why is the audience there?</a:t>
            </a:r>
          </a:p>
          <a:p>
            <a:pPr marL="285750" indent="-285750">
              <a:buFont typeface="Arial" panose="020B0604020202020204" pitchFamily="34" charset="0"/>
              <a:buChar char="•"/>
            </a:pPr>
            <a:r>
              <a:rPr lang="en-US" dirty="0"/>
              <a:t>Tap into numerous resources such as DISC, Insights Discovery®</a:t>
            </a:r>
          </a:p>
        </p:txBody>
      </p:sp>
      <p:pic>
        <p:nvPicPr>
          <p:cNvPr id="6" name="Picture 5" descr="Magnifying glass showing decling performance">
            <a:extLst>
              <a:ext uri="{FF2B5EF4-FFF2-40B4-BE49-F238E27FC236}">
                <a16:creationId xmlns:a16="http://schemas.microsoft.com/office/drawing/2014/main" id="{A1E08F8E-599B-4262-916F-D4AA19AC2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043" y="2544629"/>
            <a:ext cx="2313135" cy="1541714"/>
          </a:xfrm>
          <a:prstGeom prst="rect">
            <a:avLst/>
          </a:prstGeom>
        </p:spPr>
      </p:pic>
      <p:pic>
        <p:nvPicPr>
          <p:cNvPr id="8" name="Picture 7" descr="A British shorthair cat and golden retriever snuggling">
            <a:extLst>
              <a:ext uri="{FF2B5EF4-FFF2-40B4-BE49-F238E27FC236}">
                <a16:creationId xmlns:a16="http://schemas.microsoft.com/office/drawing/2014/main" id="{0A2EDF61-3C7E-4513-90AB-495C6F5B91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51863" y="3147852"/>
            <a:ext cx="2313136" cy="2137070"/>
          </a:xfrm>
          <a:prstGeom prst="rect">
            <a:avLst/>
          </a:prstGeom>
        </p:spPr>
      </p:pic>
      <p:pic>
        <p:nvPicPr>
          <p:cNvPr id="10" name="Picture 9" descr="Long exposure shot from a moving train">
            <a:extLst>
              <a:ext uri="{FF2B5EF4-FFF2-40B4-BE49-F238E27FC236}">
                <a16:creationId xmlns:a16="http://schemas.microsoft.com/office/drawing/2014/main" id="{342C551A-0EC3-4582-A03C-68116D2EE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914" y="1255501"/>
            <a:ext cx="2743085" cy="1816222"/>
          </a:xfrm>
          <a:prstGeom prst="rect">
            <a:avLst/>
          </a:prstGeom>
        </p:spPr>
      </p:pic>
    </p:spTree>
    <p:extLst>
      <p:ext uri="{BB962C8B-B14F-4D97-AF65-F5344CB8AC3E}">
        <p14:creationId xmlns:p14="http://schemas.microsoft.com/office/powerpoint/2010/main" val="387949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B0BA-AC50-4D9C-ADA4-8C0A1EF9120B}"/>
              </a:ext>
            </a:extLst>
          </p:cNvPr>
          <p:cNvSpPr>
            <a:spLocks noGrp="1"/>
          </p:cNvSpPr>
          <p:nvPr>
            <p:ph type="title"/>
          </p:nvPr>
        </p:nvSpPr>
        <p:spPr/>
        <p:txBody>
          <a:bodyPr/>
          <a:lstStyle/>
          <a:p>
            <a:r>
              <a:rPr lang="en-US" dirty="0"/>
              <a:t>Active Listening is a Powerful Communication Skill</a:t>
            </a:r>
          </a:p>
        </p:txBody>
      </p:sp>
      <p:sp>
        <p:nvSpPr>
          <p:cNvPr id="3" name="Content Placeholder 2">
            <a:extLst>
              <a:ext uri="{FF2B5EF4-FFF2-40B4-BE49-F238E27FC236}">
                <a16:creationId xmlns:a16="http://schemas.microsoft.com/office/drawing/2014/main" id="{156275BA-BC61-4437-915A-467A71781A1F}"/>
              </a:ext>
            </a:extLst>
          </p:cNvPr>
          <p:cNvSpPr>
            <a:spLocks noGrp="1"/>
          </p:cNvSpPr>
          <p:nvPr>
            <p:ph idx="1"/>
          </p:nvPr>
        </p:nvSpPr>
        <p:spPr/>
        <p:txBody>
          <a:bodyPr/>
          <a:lstStyle/>
          <a:p>
            <a:r>
              <a:rPr lang="en-US" dirty="0"/>
              <a:t>Full attention to the speaker</a:t>
            </a:r>
          </a:p>
          <a:p>
            <a:r>
              <a:rPr lang="en-US" dirty="0"/>
              <a:t>Make eye contact</a:t>
            </a:r>
          </a:p>
          <a:p>
            <a:r>
              <a:rPr lang="en-US" dirty="0"/>
              <a:t>Withhold judgement</a:t>
            </a:r>
          </a:p>
          <a:p>
            <a:r>
              <a:rPr lang="en-US" dirty="0"/>
              <a:t>Ask open ended questions</a:t>
            </a:r>
          </a:p>
        </p:txBody>
      </p:sp>
    </p:spTree>
    <p:extLst>
      <p:ext uri="{BB962C8B-B14F-4D97-AF65-F5344CB8AC3E}">
        <p14:creationId xmlns:p14="http://schemas.microsoft.com/office/powerpoint/2010/main" val="288044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FD0A-B231-4C30-BA8E-18943D173620}"/>
              </a:ext>
            </a:extLst>
          </p:cNvPr>
          <p:cNvSpPr>
            <a:spLocks noGrp="1"/>
          </p:cNvSpPr>
          <p:nvPr>
            <p:ph type="title"/>
          </p:nvPr>
        </p:nvSpPr>
        <p:spPr>
          <a:xfrm>
            <a:off x="622863" y="189247"/>
            <a:ext cx="9404723" cy="1400530"/>
          </a:xfrm>
        </p:spPr>
        <p:txBody>
          <a:bodyPr/>
          <a:lstStyle/>
          <a:p>
            <a:r>
              <a:rPr lang="en-US" dirty="0"/>
              <a:t>Tips for Effective Communication Virtually</a:t>
            </a:r>
          </a:p>
        </p:txBody>
      </p:sp>
      <p:sp>
        <p:nvSpPr>
          <p:cNvPr id="3" name="Content Placeholder 2">
            <a:extLst>
              <a:ext uri="{FF2B5EF4-FFF2-40B4-BE49-F238E27FC236}">
                <a16:creationId xmlns:a16="http://schemas.microsoft.com/office/drawing/2014/main" id="{10795AD6-6DCE-4B9C-9CEC-EE4942F10005}"/>
              </a:ext>
            </a:extLst>
          </p:cNvPr>
          <p:cNvSpPr>
            <a:spLocks noGrp="1"/>
          </p:cNvSpPr>
          <p:nvPr>
            <p:ph idx="1"/>
          </p:nvPr>
        </p:nvSpPr>
        <p:spPr>
          <a:xfrm>
            <a:off x="746851" y="1804945"/>
            <a:ext cx="5885885" cy="4352364"/>
          </a:xfrm>
        </p:spPr>
        <p:txBody>
          <a:bodyPr>
            <a:normAutofit fontScale="85000" lnSpcReduction="20000"/>
          </a:bodyPr>
          <a:lstStyle/>
          <a:p>
            <a:r>
              <a:rPr lang="en-US" dirty="0"/>
              <a:t>Have natural, if possible, front lighting</a:t>
            </a:r>
          </a:p>
          <a:p>
            <a:r>
              <a:rPr lang="en-US" dirty="0"/>
              <a:t>Blur your background</a:t>
            </a:r>
          </a:p>
          <a:p>
            <a:r>
              <a:rPr lang="en-US" dirty="0"/>
              <a:t>Place your camera at eye level</a:t>
            </a:r>
          </a:p>
          <a:p>
            <a:pPr lvl="1"/>
            <a:r>
              <a:rPr lang="en-US" dirty="0"/>
              <a:t>Put a Post-it Note® next to it</a:t>
            </a:r>
          </a:p>
          <a:p>
            <a:r>
              <a:rPr lang="en-US" dirty="0"/>
              <a:t>Practice your position &amp; distance; frame your face and shoulders</a:t>
            </a:r>
          </a:p>
          <a:p>
            <a:r>
              <a:rPr lang="en-US" dirty="0"/>
              <a:t>Don’t slouch</a:t>
            </a:r>
          </a:p>
          <a:p>
            <a:r>
              <a:rPr lang="en-US" dirty="0"/>
              <a:t>Don’t get distracted e.g., glancing down at your phone</a:t>
            </a:r>
          </a:p>
          <a:p>
            <a:r>
              <a:rPr lang="en-US" dirty="0"/>
              <a:t>Try to avoid WIFI if possible</a:t>
            </a:r>
          </a:p>
          <a:p>
            <a:r>
              <a:rPr lang="en-US" dirty="0"/>
              <a:t>Mute yourself if not presenting</a:t>
            </a:r>
          </a:p>
          <a:p>
            <a:r>
              <a:rPr lang="en-US" dirty="0"/>
              <a:t>Have a helper check the chats, tell you if the sound is poor, etc.</a:t>
            </a:r>
          </a:p>
          <a:p>
            <a:r>
              <a:rPr lang="en-US" dirty="0"/>
              <a:t>Have fun!</a:t>
            </a:r>
          </a:p>
        </p:txBody>
      </p:sp>
      <p:pic>
        <p:nvPicPr>
          <p:cNvPr id="5" name="Picture 4" descr="Young woman with blue headscarf, blazer, and headphones working on laptop">
            <a:extLst>
              <a:ext uri="{FF2B5EF4-FFF2-40B4-BE49-F238E27FC236}">
                <a16:creationId xmlns:a16="http://schemas.microsoft.com/office/drawing/2014/main" id="{0B5324F7-274D-470D-A4FE-6508AB596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465" y="2269876"/>
            <a:ext cx="4854603" cy="3236402"/>
          </a:xfrm>
          <a:prstGeom prst="rect">
            <a:avLst/>
          </a:prstGeom>
        </p:spPr>
      </p:pic>
    </p:spTree>
    <p:extLst>
      <p:ext uri="{BB962C8B-B14F-4D97-AF65-F5344CB8AC3E}">
        <p14:creationId xmlns:p14="http://schemas.microsoft.com/office/powerpoint/2010/main" val="275808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D879-71C4-41D9-B1E6-FCBF443E2883}"/>
              </a:ext>
            </a:extLst>
          </p:cNvPr>
          <p:cNvSpPr>
            <a:spLocks noGrp="1"/>
          </p:cNvSpPr>
          <p:nvPr>
            <p:ph type="title"/>
          </p:nvPr>
        </p:nvSpPr>
        <p:spPr/>
        <p:txBody>
          <a:bodyPr/>
          <a:lstStyle/>
          <a:p>
            <a:r>
              <a:rPr lang="en-US" dirty="0"/>
              <a:t>Professional Emails</a:t>
            </a:r>
          </a:p>
        </p:txBody>
      </p:sp>
      <p:sp>
        <p:nvSpPr>
          <p:cNvPr id="3" name="Content Placeholder 2">
            <a:extLst>
              <a:ext uri="{FF2B5EF4-FFF2-40B4-BE49-F238E27FC236}">
                <a16:creationId xmlns:a16="http://schemas.microsoft.com/office/drawing/2014/main" id="{EEA99FDB-6D06-42E6-BB4F-912CD3B96C7F}"/>
              </a:ext>
            </a:extLst>
          </p:cNvPr>
          <p:cNvSpPr>
            <a:spLocks noGrp="1"/>
          </p:cNvSpPr>
          <p:nvPr>
            <p:ph sz="half" idx="1"/>
          </p:nvPr>
        </p:nvSpPr>
        <p:spPr>
          <a:xfrm>
            <a:off x="1103312" y="2060575"/>
            <a:ext cx="7070629" cy="4195763"/>
          </a:xfrm>
        </p:spPr>
        <p:txBody>
          <a:bodyPr/>
          <a:lstStyle/>
          <a:p>
            <a:r>
              <a:rPr lang="en-US" dirty="0"/>
              <a:t>Include a clear subject line</a:t>
            </a:r>
          </a:p>
          <a:p>
            <a:r>
              <a:rPr lang="en-US" dirty="0"/>
              <a:t>Email from a professional email address</a:t>
            </a:r>
          </a:p>
          <a:p>
            <a:r>
              <a:rPr lang="en-US" dirty="0"/>
              <a:t>Use a professional greeting</a:t>
            </a:r>
          </a:p>
          <a:p>
            <a:r>
              <a:rPr lang="en-US" dirty="0"/>
              <a:t>Write an introduction</a:t>
            </a:r>
          </a:p>
          <a:p>
            <a:r>
              <a:rPr lang="en-US" dirty="0"/>
              <a:t>Avoid all CAPS</a:t>
            </a:r>
          </a:p>
          <a:p>
            <a:r>
              <a:rPr lang="en-US" dirty="0"/>
              <a:t>Proofread</a:t>
            </a:r>
          </a:p>
          <a:p>
            <a:r>
              <a:rPr lang="en-US" dirty="0"/>
              <a:t>Keep the tone professional and without emojis</a:t>
            </a:r>
          </a:p>
          <a:p>
            <a:r>
              <a:rPr lang="en-US" dirty="0"/>
              <a:t>Perfect your email signature</a:t>
            </a:r>
          </a:p>
          <a:p>
            <a:r>
              <a:rPr lang="en-US" dirty="0"/>
              <a:t>Use a professional closing</a:t>
            </a:r>
          </a:p>
        </p:txBody>
      </p:sp>
      <p:pic>
        <p:nvPicPr>
          <p:cNvPr id="6" name="Picture 5" descr="Person holding mouse">
            <a:extLst>
              <a:ext uri="{FF2B5EF4-FFF2-40B4-BE49-F238E27FC236}">
                <a16:creationId xmlns:a16="http://schemas.microsoft.com/office/drawing/2014/main" id="{6B22A2E9-6B5B-47A4-80D4-2B04F7334A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18736" y="2289975"/>
            <a:ext cx="4669404" cy="3112936"/>
          </a:xfrm>
          <a:prstGeom prst="rect">
            <a:avLst/>
          </a:prstGeom>
        </p:spPr>
      </p:pic>
    </p:spTree>
    <p:extLst>
      <p:ext uri="{BB962C8B-B14F-4D97-AF65-F5344CB8AC3E}">
        <p14:creationId xmlns:p14="http://schemas.microsoft.com/office/powerpoint/2010/main" val="1634857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43ED-7B8D-4BB6-9B69-88ABC2801929}"/>
              </a:ext>
            </a:extLst>
          </p:cNvPr>
          <p:cNvSpPr>
            <a:spLocks noGrp="1"/>
          </p:cNvSpPr>
          <p:nvPr>
            <p:ph type="title"/>
          </p:nvPr>
        </p:nvSpPr>
        <p:spPr/>
        <p:txBody>
          <a:bodyPr/>
          <a:lstStyle/>
          <a:p>
            <a:r>
              <a:rPr lang="en-US" dirty="0"/>
              <a:t>Business Texting Etiquette Tips</a:t>
            </a:r>
          </a:p>
        </p:txBody>
      </p:sp>
      <p:sp>
        <p:nvSpPr>
          <p:cNvPr id="3" name="Content Placeholder 2">
            <a:extLst>
              <a:ext uri="{FF2B5EF4-FFF2-40B4-BE49-F238E27FC236}">
                <a16:creationId xmlns:a16="http://schemas.microsoft.com/office/drawing/2014/main" id="{B939A715-8E58-4712-BC9A-F244D869900C}"/>
              </a:ext>
            </a:extLst>
          </p:cNvPr>
          <p:cNvSpPr>
            <a:spLocks noGrp="1"/>
          </p:cNvSpPr>
          <p:nvPr>
            <p:ph idx="1"/>
          </p:nvPr>
        </p:nvSpPr>
        <p:spPr>
          <a:xfrm>
            <a:off x="646111" y="1719704"/>
            <a:ext cx="7126289" cy="4195481"/>
          </a:xfrm>
        </p:spPr>
        <p:txBody>
          <a:bodyPr>
            <a:normAutofit lnSpcReduction="10000"/>
          </a:bodyPr>
          <a:lstStyle/>
          <a:p>
            <a:pPr fontAlgn="base"/>
            <a:r>
              <a:rPr lang="en-US" sz="1800" dirty="0"/>
              <a:t>Get consent from your clients/customers before texting them</a:t>
            </a:r>
          </a:p>
          <a:p>
            <a:pPr fontAlgn="base"/>
            <a:r>
              <a:rPr lang="en-US" sz="1800" dirty="0"/>
              <a:t>Identify yourself in your first text</a:t>
            </a:r>
          </a:p>
          <a:p>
            <a:pPr fontAlgn="base"/>
            <a:r>
              <a:rPr lang="en-US" sz="1800" dirty="0"/>
              <a:t>Keep your text messages on brand</a:t>
            </a:r>
          </a:p>
          <a:p>
            <a:pPr fontAlgn="base"/>
            <a:r>
              <a:rPr lang="en-US" sz="1800" dirty="0"/>
              <a:t>Personalize your business texts</a:t>
            </a:r>
          </a:p>
          <a:p>
            <a:pPr fontAlgn="base"/>
            <a:r>
              <a:rPr lang="en-US" sz="1800" dirty="0"/>
              <a:t>Proofread every post (don’t rely on autocorrect)</a:t>
            </a:r>
          </a:p>
          <a:p>
            <a:pPr fontAlgn="base"/>
            <a:r>
              <a:rPr lang="en-US" sz="1800" dirty="0"/>
              <a:t>Refrain from texting confidential information</a:t>
            </a:r>
          </a:p>
          <a:p>
            <a:pPr fontAlgn="base"/>
            <a:r>
              <a:rPr lang="en-US" sz="1800" dirty="0"/>
              <a:t>Don’t use emojis</a:t>
            </a:r>
          </a:p>
          <a:p>
            <a:pPr fontAlgn="base"/>
            <a:r>
              <a:rPr lang="en-US" sz="1800" dirty="0"/>
              <a:t>Be concise</a:t>
            </a:r>
          </a:p>
          <a:p>
            <a:pPr fontAlgn="base"/>
            <a:r>
              <a:rPr lang="en-US" sz="1800" dirty="0"/>
              <a:t>Stay within business hours</a:t>
            </a:r>
          </a:p>
          <a:p>
            <a:pPr fontAlgn="base"/>
            <a:r>
              <a:rPr lang="en-US" sz="1800" dirty="0"/>
              <a:t>End your text conversations gracefully</a:t>
            </a:r>
          </a:p>
          <a:p>
            <a:endParaRPr lang="en-US" dirty="0"/>
          </a:p>
        </p:txBody>
      </p:sp>
      <p:pic>
        <p:nvPicPr>
          <p:cNvPr id="5" name="Picture 4" descr="Person holding cellphone leaning against and looking across metal balcony railing in non-residential building">
            <a:extLst>
              <a:ext uri="{FF2B5EF4-FFF2-40B4-BE49-F238E27FC236}">
                <a16:creationId xmlns:a16="http://schemas.microsoft.com/office/drawing/2014/main" id="{19FA0AEB-BA00-4C39-A51F-083CD702EA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88593" y="3063847"/>
            <a:ext cx="5341268" cy="3566160"/>
          </a:xfrm>
          <a:prstGeom prst="rect">
            <a:avLst/>
          </a:prstGeom>
        </p:spPr>
      </p:pic>
    </p:spTree>
    <p:extLst>
      <p:ext uri="{BB962C8B-B14F-4D97-AF65-F5344CB8AC3E}">
        <p14:creationId xmlns:p14="http://schemas.microsoft.com/office/powerpoint/2010/main" val="348405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90C5-34DE-4F6F-BBF1-BFE12A7202B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9E82815-1E53-4545-AC08-4E6C328B4236}"/>
              </a:ext>
            </a:extLst>
          </p:cNvPr>
          <p:cNvSpPr>
            <a:spLocks noGrp="1"/>
          </p:cNvSpPr>
          <p:nvPr>
            <p:ph idx="1"/>
          </p:nvPr>
        </p:nvSpPr>
        <p:spPr>
          <a:xfrm>
            <a:off x="1103312" y="2052918"/>
            <a:ext cx="6149895" cy="4195481"/>
          </a:xfrm>
        </p:spPr>
        <p:txBody>
          <a:bodyPr/>
          <a:lstStyle/>
          <a:p>
            <a:r>
              <a:rPr lang="en-US" dirty="0"/>
              <a:t>Components of Powerful Communication</a:t>
            </a:r>
          </a:p>
          <a:p>
            <a:r>
              <a:rPr lang="en-US" dirty="0"/>
              <a:t>Undermining Speech:  Patterns &amp; Phrases</a:t>
            </a:r>
          </a:p>
          <a:p>
            <a:r>
              <a:rPr lang="en-US" dirty="0"/>
              <a:t>Why Are These Used?</a:t>
            </a:r>
          </a:p>
          <a:p>
            <a:r>
              <a:rPr lang="en-US" dirty="0"/>
              <a:t>Suggestions &amp; Alternatives</a:t>
            </a:r>
          </a:p>
          <a:p>
            <a:r>
              <a:rPr lang="en-US" dirty="0"/>
              <a:t>Understanding Communication Styles</a:t>
            </a:r>
          </a:p>
          <a:p>
            <a:r>
              <a:rPr lang="en-US" dirty="0"/>
              <a:t>Active Listening</a:t>
            </a:r>
          </a:p>
          <a:p>
            <a:r>
              <a:rPr lang="en-US" dirty="0"/>
              <a:t>Effective Virtual Communication</a:t>
            </a:r>
          </a:p>
          <a:p>
            <a:r>
              <a:rPr lang="en-US" dirty="0"/>
              <a:t>Action Plan</a:t>
            </a:r>
          </a:p>
          <a:p>
            <a:endParaRPr lang="en-US" dirty="0"/>
          </a:p>
        </p:txBody>
      </p:sp>
      <p:pic>
        <p:nvPicPr>
          <p:cNvPr id="5" name="Picture 4" descr="Leaf art on cappuccino">
            <a:extLst>
              <a:ext uri="{FF2B5EF4-FFF2-40B4-BE49-F238E27FC236}">
                <a16:creationId xmlns:a16="http://schemas.microsoft.com/office/drawing/2014/main" id="{BB99E345-696D-40AF-850E-98EAC7C24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089539" y="1603468"/>
            <a:ext cx="4653026" cy="4195481"/>
          </a:xfrm>
          <a:prstGeom prst="rect">
            <a:avLst/>
          </a:prstGeom>
          <a:effectLst>
            <a:softEdge rad="31750"/>
          </a:effectLst>
        </p:spPr>
      </p:pic>
    </p:spTree>
    <p:extLst>
      <p:ext uri="{BB962C8B-B14F-4D97-AF65-F5344CB8AC3E}">
        <p14:creationId xmlns:p14="http://schemas.microsoft.com/office/powerpoint/2010/main" val="106952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DEDB-D56D-B68C-DEA3-0DEDE5C2C157}"/>
              </a:ext>
            </a:extLst>
          </p:cNvPr>
          <p:cNvSpPr>
            <a:spLocks noGrp="1"/>
          </p:cNvSpPr>
          <p:nvPr>
            <p:ph type="title"/>
          </p:nvPr>
        </p:nvSpPr>
        <p:spPr/>
        <p:txBody>
          <a:bodyPr/>
          <a:lstStyle/>
          <a:p>
            <a:r>
              <a:rPr lang="en-US" dirty="0"/>
              <a:t>Avoid Acronyms &amp; Abbreviations</a:t>
            </a:r>
          </a:p>
        </p:txBody>
      </p:sp>
      <p:sp>
        <p:nvSpPr>
          <p:cNvPr id="3" name="Content Placeholder 2">
            <a:extLst>
              <a:ext uri="{FF2B5EF4-FFF2-40B4-BE49-F238E27FC236}">
                <a16:creationId xmlns:a16="http://schemas.microsoft.com/office/drawing/2014/main" id="{7717DA08-E334-4CB6-A39A-E9629BBD7C99}"/>
              </a:ext>
            </a:extLst>
          </p:cNvPr>
          <p:cNvSpPr>
            <a:spLocks noGrp="1"/>
          </p:cNvSpPr>
          <p:nvPr>
            <p:ph sz="half" idx="1"/>
          </p:nvPr>
        </p:nvSpPr>
        <p:spPr/>
        <p:txBody>
          <a:bodyPr/>
          <a:lstStyle/>
          <a:p>
            <a:r>
              <a:rPr lang="en-US" dirty="0"/>
              <a:t>Do you definitely know what it stands for?</a:t>
            </a:r>
          </a:p>
          <a:p>
            <a:r>
              <a:rPr lang="en-US" dirty="0"/>
              <a:t>Will your entire audience know what it stands for?</a:t>
            </a:r>
          </a:p>
          <a:p>
            <a:r>
              <a:rPr lang="en-US" dirty="0"/>
              <a:t>Does it improve or hurt communication efficiency?</a:t>
            </a:r>
          </a:p>
          <a:p>
            <a:endParaRPr lang="en-US" dirty="0"/>
          </a:p>
        </p:txBody>
      </p:sp>
      <p:sp>
        <p:nvSpPr>
          <p:cNvPr id="16" name="Content Placeholder 15">
            <a:extLst>
              <a:ext uri="{FF2B5EF4-FFF2-40B4-BE49-F238E27FC236}">
                <a16:creationId xmlns:a16="http://schemas.microsoft.com/office/drawing/2014/main" id="{DF796519-C2E1-4915-C92B-A35A9BF551B5}"/>
              </a:ext>
            </a:extLst>
          </p:cNvPr>
          <p:cNvSpPr>
            <a:spLocks noGrp="1"/>
          </p:cNvSpPr>
          <p:nvPr>
            <p:ph sz="half" idx="2"/>
          </p:nvPr>
        </p:nvSpPr>
        <p:spPr>
          <a:xfrm>
            <a:off x="6568699" y="5318690"/>
            <a:ext cx="4396341" cy="4200245"/>
          </a:xfrm>
        </p:spPr>
        <p:txBody>
          <a:bodyPr/>
          <a:lstStyle/>
          <a:p>
            <a:pPr marL="0" indent="0">
              <a:buNone/>
            </a:pPr>
            <a:r>
              <a:rPr lang="en-US" i="1" dirty="0"/>
              <a:t>When LOL is misinterpreted as Lots of Love instead of Laugh Out Loud</a:t>
            </a:r>
          </a:p>
        </p:txBody>
      </p:sp>
      <p:pic>
        <p:nvPicPr>
          <p:cNvPr id="18" name="Picture 17" descr="A polar bear on a rock&#10;&#10;Description automatically generated with medium confidence">
            <a:extLst>
              <a:ext uri="{FF2B5EF4-FFF2-40B4-BE49-F238E27FC236}">
                <a16:creationId xmlns:a16="http://schemas.microsoft.com/office/drawing/2014/main" id="{58243E23-FB31-4F8B-AFC1-14FACF1F57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44059" y="1705419"/>
            <a:ext cx="5515459" cy="3447162"/>
          </a:xfrm>
          <a:prstGeom prst="rect">
            <a:avLst/>
          </a:prstGeom>
        </p:spPr>
      </p:pic>
    </p:spTree>
    <p:extLst>
      <p:ext uri="{BB962C8B-B14F-4D97-AF65-F5344CB8AC3E}">
        <p14:creationId xmlns:p14="http://schemas.microsoft.com/office/powerpoint/2010/main" val="65594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6B9E-69BE-6805-9C0B-73AB9703D4D2}"/>
              </a:ext>
            </a:extLst>
          </p:cNvPr>
          <p:cNvSpPr>
            <a:spLocks noGrp="1"/>
          </p:cNvSpPr>
          <p:nvPr>
            <p:ph type="title"/>
          </p:nvPr>
        </p:nvSpPr>
        <p:spPr/>
        <p:txBody>
          <a:bodyPr/>
          <a:lstStyle/>
          <a:p>
            <a:r>
              <a:rPr lang="en-US" dirty="0"/>
              <a:t>Avoid the Dreaded Overused Buzzwords</a:t>
            </a:r>
          </a:p>
        </p:txBody>
      </p:sp>
      <p:sp>
        <p:nvSpPr>
          <p:cNvPr id="3" name="Content Placeholder 2">
            <a:extLst>
              <a:ext uri="{FF2B5EF4-FFF2-40B4-BE49-F238E27FC236}">
                <a16:creationId xmlns:a16="http://schemas.microsoft.com/office/drawing/2014/main" id="{EC8D291F-AAF5-ADC3-099F-18FCBF7890E5}"/>
              </a:ext>
            </a:extLst>
          </p:cNvPr>
          <p:cNvSpPr>
            <a:spLocks noGrp="1"/>
          </p:cNvSpPr>
          <p:nvPr>
            <p:ph sz="half" idx="1"/>
          </p:nvPr>
        </p:nvSpPr>
        <p:spPr/>
        <p:txBody>
          <a:bodyPr/>
          <a:lstStyle/>
          <a:p>
            <a:r>
              <a:rPr lang="en-US" dirty="0"/>
              <a:t>New normal</a:t>
            </a:r>
          </a:p>
          <a:p>
            <a:r>
              <a:rPr lang="en-US" dirty="0"/>
              <a:t>Synergy</a:t>
            </a:r>
          </a:p>
          <a:p>
            <a:r>
              <a:rPr lang="en-US" dirty="0"/>
              <a:t>Circle back</a:t>
            </a:r>
          </a:p>
          <a:p>
            <a:r>
              <a:rPr lang="en-US" dirty="0"/>
              <a:t>Take this offline</a:t>
            </a:r>
          </a:p>
          <a:p>
            <a:r>
              <a:rPr lang="en-US" dirty="0"/>
              <a:t>Pivot</a:t>
            </a:r>
          </a:p>
          <a:p>
            <a:r>
              <a:rPr lang="en-US" dirty="0"/>
              <a:t>Think outside the box</a:t>
            </a:r>
          </a:p>
          <a:p>
            <a:r>
              <a:rPr lang="en-US" dirty="0"/>
              <a:t>Bandwidth</a:t>
            </a:r>
          </a:p>
          <a:p>
            <a:r>
              <a:rPr lang="en-US" dirty="0"/>
              <a:t>Work from home</a:t>
            </a:r>
          </a:p>
          <a:p>
            <a:r>
              <a:rPr lang="en-US" dirty="0"/>
              <a:t>Low-hanging fruit</a:t>
            </a:r>
          </a:p>
          <a:p>
            <a:endParaRPr lang="en-US" dirty="0"/>
          </a:p>
        </p:txBody>
      </p:sp>
      <p:pic>
        <p:nvPicPr>
          <p:cNvPr id="11" name="Picture 10">
            <a:extLst>
              <a:ext uri="{FF2B5EF4-FFF2-40B4-BE49-F238E27FC236}">
                <a16:creationId xmlns:a16="http://schemas.microsoft.com/office/drawing/2014/main" id="{70D62CEA-3834-E0B3-9E00-EA42E66C4E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68899" y="2752338"/>
            <a:ext cx="4319789" cy="2044700"/>
          </a:xfrm>
          <a:prstGeom prst="rect">
            <a:avLst/>
          </a:prstGeom>
        </p:spPr>
      </p:pic>
    </p:spTree>
    <p:extLst>
      <p:ext uri="{BB962C8B-B14F-4D97-AF65-F5344CB8AC3E}">
        <p14:creationId xmlns:p14="http://schemas.microsoft.com/office/powerpoint/2010/main" val="207017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8910-55C7-4223-B814-B70A088DD33D}"/>
              </a:ext>
            </a:extLst>
          </p:cNvPr>
          <p:cNvSpPr>
            <a:spLocks noGrp="1"/>
          </p:cNvSpPr>
          <p:nvPr>
            <p:ph type="title"/>
          </p:nvPr>
        </p:nvSpPr>
        <p:spPr/>
        <p:txBody>
          <a:bodyPr/>
          <a:lstStyle/>
          <a:p>
            <a:r>
              <a:rPr lang="en-US" dirty="0"/>
              <a:t>Components of Powerful Communication</a:t>
            </a:r>
          </a:p>
        </p:txBody>
      </p:sp>
      <p:sp>
        <p:nvSpPr>
          <p:cNvPr id="3" name="Content Placeholder 2">
            <a:extLst>
              <a:ext uri="{FF2B5EF4-FFF2-40B4-BE49-F238E27FC236}">
                <a16:creationId xmlns:a16="http://schemas.microsoft.com/office/drawing/2014/main" id="{9B8EE062-8EFF-4F84-B0E1-2D0F483775B3}"/>
              </a:ext>
            </a:extLst>
          </p:cNvPr>
          <p:cNvSpPr>
            <a:spLocks noGrp="1"/>
          </p:cNvSpPr>
          <p:nvPr>
            <p:ph idx="1"/>
          </p:nvPr>
        </p:nvSpPr>
        <p:spPr/>
        <p:txBody>
          <a:bodyPr>
            <a:normAutofit/>
          </a:bodyPr>
          <a:lstStyle/>
          <a:p>
            <a:r>
              <a:rPr lang="en-US" dirty="0"/>
              <a:t>Relax &amp; breathe through your diaphragm</a:t>
            </a:r>
          </a:p>
          <a:p>
            <a:r>
              <a:rPr lang="en-US" dirty="0"/>
              <a:t>Use a power posture before entering the presentation</a:t>
            </a:r>
          </a:p>
          <a:p>
            <a:r>
              <a:rPr lang="en-US" dirty="0"/>
              <a:t>Keep your main message simple, concise &amp; memorable</a:t>
            </a:r>
          </a:p>
          <a:p>
            <a:r>
              <a:rPr lang="en-US" dirty="0"/>
              <a:t>Deliberately convey warmth</a:t>
            </a:r>
          </a:p>
          <a:p>
            <a:pPr lvl="1"/>
            <a:r>
              <a:rPr lang="en-US" dirty="0"/>
              <a:t>NOT through hedging phrases or dumbing down</a:t>
            </a:r>
          </a:p>
          <a:p>
            <a:pPr lvl="1"/>
            <a:r>
              <a:rPr lang="en-US" dirty="0"/>
              <a:t>Instead through an authentic connection</a:t>
            </a:r>
          </a:p>
          <a:p>
            <a:r>
              <a:rPr lang="en-US" dirty="0"/>
              <a:t>Avoid jargon and acronyms</a:t>
            </a:r>
          </a:p>
          <a:p>
            <a:r>
              <a:rPr lang="en-US" dirty="0"/>
              <a:t>Pay attention to body language</a:t>
            </a:r>
          </a:p>
          <a:p>
            <a:r>
              <a:rPr lang="en-US" dirty="0"/>
              <a:t>Practice your message OUT LOUD</a:t>
            </a:r>
          </a:p>
          <a:p>
            <a:endParaRPr lang="en-US" dirty="0"/>
          </a:p>
        </p:txBody>
      </p:sp>
    </p:spTree>
    <p:extLst>
      <p:ext uri="{BB962C8B-B14F-4D97-AF65-F5344CB8AC3E}">
        <p14:creationId xmlns:p14="http://schemas.microsoft.com/office/powerpoint/2010/main" val="1046485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9A4D-7F4C-4779-A71B-9554E0B6BC40}"/>
              </a:ext>
            </a:extLst>
          </p:cNvPr>
          <p:cNvSpPr>
            <a:spLocks noGrp="1"/>
          </p:cNvSpPr>
          <p:nvPr>
            <p:ph type="title"/>
          </p:nvPr>
        </p:nvSpPr>
        <p:spPr/>
        <p:txBody>
          <a:bodyPr/>
          <a:lstStyle/>
          <a:p>
            <a:r>
              <a:rPr lang="en-US" dirty="0"/>
              <a:t>Key Takeaways and Action Plan</a:t>
            </a:r>
          </a:p>
        </p:txBody>
      </p:sp>
      <p:sp>
        <p:nvSpPr>
          <p:cNvPr id="3" name="Content Placeholder 2">
            <a:extLst>
              <a:ext uri="{FF2B5EF4-FFF2-40B4-BE49-F238E27FC236}">
                <a16:creationId xmlns:a16="http://schemas.microsoft.com/office/drawing/2014/main" id="{6FB57C8A-E175-423E-9056-593D40F345F7}"/>
              </a:ext>
            </a:extLst>
          </p:cNvPr>
          <p:cNvSpPr>
            <a:spLocks noGrp="1"/>
          </p:cNvSpPr>
          <p:nvPr>
            <p:ph idx="1"/>
          </p:nvPr>
        </p:nvSpPr>
        <p:spPr/>
        <p:txBody>
          <a:bodyPr/>
          <a:lstStyle/>
          <a:p>
            <a:r>
              <a:rPr lang="en-US" dirty="0"/>
              <a:t>Take a few moments to jot down one or two ideas or tips you are going to implement</a:t>
            </a:r>
          </a:p>
          <a:p>
            <a:r>
              <a:rPr lang="en-US" dirty="0"/>
              <a:t>Add a 10-minute calendar entry one week out.  Use this as a check-in.  Have you incorporated these tips into your communications?</a:t>
            </a:r>
          </a:p>
        </p:txBody>
      </p:sp>
    </p:spTree>
    <p:extLst>
      <p:ext uri="{BB962C8B-B14F-4D97-AF65-F5344CB8AC3E}">
        <p14:creationId xmlns:p14="http://schemas.microsoft.com/office/powerpoint/2010/main" val="1967995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27EA-C98C-4B66-A803-8ED14F569881}"/>
              </a:ext>
            </a:extLst>
          </p:cNvPr>
          <p:cNvSpPr>
            <a:spLocks noGrp="1"/>
          </p:cNvSpPr>
          <p:nvPr>
            <p:ph type="title"/>
          </p:nvPr>
        </p:nvSpPr>
        <p:spPr/>
        <p:txBody>
          <a:bodyPr/>
          <a:lstStyle/>
          <a:p>
            <a:r>
              <a:rPr lang="en-US" dirty="0"/>
              <a:t>Next Session</a:t>
            </a:r>
          </a:p>
        </p:txBody>
      </p:sp>
      <p:sp>
        <p:nvSpPr>
          <p:cNvPr id="3" name="Content Placeholder 2">
            <a:extLst>
              <a:ext uri="{FF2B5EF4-FFF2-40B4-BE49-F238E27FC236}">
                <a16:creationId xmlns:a16="http://schemas.microsoft.com/office/drawing/2014/main" id="{E5332205-DFFD-4D5C-A8D2-4D5EE271EE05}"/>
              </a:ext>
            </a:extLst>
          </p:cNvPr>
          <p:cNvSpPr>
            <a:spLocks noGrp="1"/>
          </p:cNvSpPr>
          <p:nvPr>
            <p:ph idx="1"/>
          </p:nvPr>
        </p:nvSpPr>
        <p:spPr/>
        <p:txBody>
          <a:bodyPr/>
          <a:lstStyle/>
          <a:p>
            <a:r>
              <a:rPr lang="en-US" dirty="0"/>
              <a:t>Date: August 12</a:t>
            </a:r>
          </a:p>
          <a:p>
            <a:r>
              <a:rPr lang="en-US" dirty="0"/>
              <a:t>Potential topics from our survey</a:t>
            </a:r>
          </a:p>
          <a:p>
            <a:pPr lvl="1"/>
            <a:r>
              <a:rPr lang="en-US" dirty="0"/>
              <a:t>Negotiating Skills</a:t>
            </a:r>
          </a:p>
          <a:p>
            <a:pPr lvl="1"/>
            <a:r>
              <a:rPr lang="en-US" dirty="0"/>
              <a:t>Networking Skills</a:t>
            </a:r>
          </a:p>
          <a:p>
            <a:pPr lvl="1"/>
            <a:r>
              <a:rPr lang="en-US" dirty="0"/>
              <a:t>Crafting and Practicing Your Elevator Pitch</a:t>
            </a:r>
          </a:p>
          <a:p>
            <a:pPr lvl="1"/>
            <a:r>
              <a:rPr lang="en-US" dirty="0"/>
              <a:t>Engaging a Social Mission in Your Business</a:t>
            </a:r>
          </a:p>
          <a:p>
            <a:r>
              <a:rPr lang="en-US" dirty="0"/>
              <a:t>Any of these of interest?  Please write them in the chat.</a:t>
            </a:r>
          </a:p>
          <a:p>
            <a:r>
              <a:rPr lang="en-US" dirty="0"/>
              <a:t>Any other ideas?  Please write them in the chat.</a:t>
            </a:r>
          </a:p>
          <a:p>
            <a:pPr lvl="1"/>
            <a:endParaRPr lang="en-US" dirty="0"/>
          </a:p>
        </p:txBody>
      </p:sp>
    </p:spTree>
    <p:extLst>
      <p:ext uri="{BB962C8B-B14F-4D97-AF65-F5344CB8AC3E}">
        <p14:creationId xmlns:p14="http://schemas.microsoft.com/office/powerpoint/2010/main" val="414866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E209-2376-4BB3-84A7-FBCFD68544F9}"/>
              </a:ext>
            </a:extLst>
          </p:cNvPr>
          <p:cNvSpPr>
            <a:spLocks noGrp="1"/>
          </p:cNvSpPr>
          <p:nvPr>
            <p:ph type="title"/>
          </p:nvPr>
        </p:nvSpPr>
        <p:spPr/>
        <p:txBody>
          <a:bodyPr/>
          <a:lstStyle/>
          <a:p>
            <a:r>
              <a:rPr lang="en-US" dirty="0"/>
              <a:t>Update on Minneapolis Business Mentors</a:t>
            </a:r>
          </a:p>
        </p:txBody>
      </p:sp>
      <p:sp>
        <p:nvSpPr>
          <p:cNvPr id="3" name="Content Placeholder 2">
            <a:extLst>
              <a:ext uri="{FF2B5EF4-FFF2-40B4-BE49-F238E27FC236}">
                <a16:creationId xmlns:a16="http://schemas.microsoft.com/office/drawing/2014/main" id="{97AD08DD-583D-4CC2-B016-EBAD9A66042A}"/>
              </a:ext>
            </a:extLst>
          </p:cNvPr>
          <p:cNvSpPr>
            <a:spLocks noGrp="1"/>
          </p:cNvSpPr>
          <p:nvPr>
            <p:ph idx="1"/>
          </p:nvPr>
        </p:nvSpPr>
        <p:spPr/>
        <p:txBody>
          <a:bodyPr/>
          <a:lstStyle/>
          <a:p>
            <a:r>
              <a:rPr lang="en-US" dirty="0"/>
              <a:t>Upcoming Free MBMentors Webinars  </a:t>
            </a:r>
          </a:p>
          <a:p>
            <a:pPr lvl="1"/>
            <a:r>
              <a:rPr lang="en-US" dirty="0"/>
              <a:t>Social Media Marketing May 18, 10am – 11:15am</a:t>
            </a:r>
          </a:p>
          <a:p>
            <a:pPr lvl="1"/>
            <a:r>
              <a:rPr lang="en-US" dirty="0"/>
              <a:t>Are You Ready to Start a Business May 25, 9am – 10:15am</a:t>
            </a:r>
          </a:p>
          <a:p>
            <a:pPr lvl="1"/>
            <a:r>
              <a:rPr lang="en-US" dirty="0"/>
              <a:t>LivePlan Lean Business Plan June 2, 10am – 11:15am</a:t>
            </a:r>
          </a:p>
          <a:p>
            <a:r>
              <a:rPr lang="en-US" dirty="0"/>
              <a:t>Free mentoring</a:t>
            </a:r>
          </a:p>
          <a:p>
            <a:pPr lvl="1"/>
            <a:r>
              <a:rPr lang="en-US" dirty="0"/>
              <a:t>Request this service via our website: mbmentors.org</a:t>
            </a:r>
          </a:p>
          <a:p>
            <a:r>
              <a:rPr lang="en-US" dirty="0"/>
              <a:t>MBM Client Community</a:t>
            </a:r>
          </a:p>
          <a:p>
            <a:pPr lvl="1"/>
            <a:r>
              <a:rPr lang="en-US" dirty="0"/>
              <a:t>Mbmentors.org/forum</a:t>
            </a:r>
          </a:p>
          <a:p>
            <a:pPr lvl="1"/>
            <a:r>
              <a:rPr lang="en-US" dirty="0"/>
              <a:t>Women’s Collective</a:t>
            </a:r>
          </a:p>
        </p:txBody>
      </p:sp>
    </p:spTree>
    <p:extLst>
      <p:ext uri="{BB962C8B-B14F-4D97-AF65-F5344CB8AC3E}">
        <p14:creationId xmlns:p14="http://schemas.microsoft.com/office/powerpoint/2010/main" val="4060545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F0223-232F-4544-B9A2-521ED40DE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193" y="1979586"/>
            <a:ext cx="9020175" cy="4076700"/>
          </a:xfrm>
          <a:prstGeom prst="rect">
            <a:avLst/>
          </a:prstGeom>
        </p:spPr>
      </p:pic>
      <p:sp>
        <p:nvSpPr>
          <p:cNvPr id="4" name="Title 3">
            <a:extLst>
              <a:ext uri="{FF2B5EF4-FFF2-40B4-BE49-F238E27FC236}">
                <a16:creationId xmlns:a16="http://schemas.microsoft.com/office/drawing/2014/main" id="{0C33FE55-68E5-4628-A49D-F2CFCFAF7BF1}"/>
              </a:ext>
            </a:extLst>
          </p:cNvPr>
          <p:cNvSpPr>
            <a:spLocks noGrp="1"/>
          </p:cNvSpPr>
          <p:nvPr>
            <p:ph type="title"/>
          </p:nvPr>
        </p:nvSpPr>
        <p:spPr/>
        <p:txBody>
          <a:bodyPr/>
          <a:lstStyle/>
          <a:p>
            <a:r>
              <a:rPr lang="en-US" dirty="0"/>
              <a:t>Women’s Collective</a:t>
            </a:r>
            <a:br>
              <a:rPr lang="en-US" dirty="0"/>
            </a:br>
            <a:r>
              <a:rPr lang="en-US" dirty="0"/>
              <a:t>Thank you!</a:t>
            </a:r>
          </a:p>
        </p:txBody>
      </p:sp>
    </p:spTree>
    <p:extLst>
      <p:ext uri="{BB962C8B-B14F-4D97-AF65-F5344CB8AC3E}">
        <p14:creationId xmlns:p14="http://schemas.microsoft.com/office/powerpoint/2010/main" val="4250067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ADCD-0857-40E7-B30F-02B17940A52A}"/>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603856EC-6302-475D-A959-2A6EA4E32A28}"/>
              </a:ext>
            </a:extLst>
          </p:cNvPr>
          <p:cNvSpPr>
            <a:spLocks noGrp="1"/>
          </p:cNvSpPr>
          <p:nvPr>
            <p:ph idx="1"/>
          </p:nvPr>
        </p:nvSpPr>
        <p:spPr/>
        <p:txBody>
          <a:bodyPr/>
          <a:lstStyle/>
          <a:p>
            <a:r>
              <a:rPr lang="en-US" dirty="0"/>
              <a:t>Naomi Wolf, July 24, 2015, ‘Young Women, give up the vocal fry and reclaim your strong female voice’, </a:t>
            </a:r>
            <a:r>
              <a:rPr lang="en-US" i="1" dirty="0"/>
              <a:t>The Guardian</a:t>
            </a:r>
            <a:r>
              <a:rPr lang="en-US" dirty="0"/>
              <a:t> </a:t>
            </a:r>
          </a:p>
          <a:p>
            <a:r>
              <a:rPr lang="en-US" dirty="0"/>
              <a:t>Jen Murtah, April 29, 2021, ‘Why Women Need to Stop Using Undermining Speech Patterns’, </a:t>
            </a:r>
            <a:r>
              <a:rPr lang="en-US" i="1" dirty="0"/>
              <a:t>Life in Law</a:t>
            </a:r>
          </a:p>
          <a:p>
            <a:r>
              <a:rPr lang="en-US" dirty="0"/>
              <a:t>Tara Mohr, </a:t>
            </a:r>
            <a:r>
              <a:rPr lang="en-US" i="1" dirty="0"/>
              <a:t>Playing Big, </a:t>
            </a:r>
            <a:r>
              <a:rPr lang="en-US" dirty="0"/>
              <a:t>New York: Penguin Random House, 2014</a:t>
            </a:r>
            <a:endParaRPr lang="en-US" i="1" dirty="0"/>
          </a:p>
          <a:p>
            <a:r>
              <a:rPr lang="en-US" dirty="0"/>
              <a:t>National Public Radio, ‘Taking up space at work isn’t easy.  Here’s how employees can speak up for one another.’  October 2, 2021</a:t>
            </a:r>
          </a:p>
          <a:p>
            <a:r>
              <a:rPr lang="en-US" dirty="0"/>
              <a:t>Mary Abbajay, April 20, 2020, ‘Best Practices for Virtual Presentations: 15 Expert Tips That Work for Everyone’, </a:t>
            </a:r>
            <a:r>
              <a:rPr lang="en-US" i="1" dirty="0"/>
              <a:t>Forbes</a:t>
            </a:r>
          </a:p>
        </p:txBody>
      </p:sp>
      <p:sp>
        <p:nvSpPr>
          <p:cNvPr id="4" name="Rectangle 1">
            <a:extLst>
              <a:ext uri="{FF2B5EF4-FFF2-40B4-BE49-F238E27FC236}">
                <a16:creationId xmlns:a16="http://schemas.microsoft.com/office/drawing/2014/main" id="{E65ACCA9-AA71-48FF-BB71-9248B9C0C41E}"/>
              </a:ext>
            </a:extLst>
          </p:cNvPr>
          <p:cNvSpPr>
            <a:spLocks noChangeArrowheads="1"/>
          </p:cNvSpPr>
          <p:nvPr/>
        </p:nvSpPr>
        <p:spPr bwMode="auto">
          <a:xfrm>
            <a:off x="0" y="54044"/>
            <a:ext cx="65" cy="349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141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732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4AD9C-D455-4251-A587-948472BA4819}"/>
              </a:ext>
            </a:extLst>
          </p:cNvPr>
          <p:cNvSpPr>
            <a:spLocks noGrp="1"/>
          </p:cNvSpPr>
          <p:nvPr>
            <p:ph type="title"/>
          </p:nvPr>
        </p:nvSpPr>
        <p:spPr/>
        <p:txBody>
          <a:bodyPr/>
          <a:lstStyle/>
          <a:p>
            <a:r>
              <a:rPr lang="en-US" dirty="0"/>
              <a:t>Communicating with Power</a:t>
            </a:r>
          </a:p>
        </p:txBody>
      </p:sp>
      <p:sp>
        <p:nvSpPr>
          <p:cNvPr id="5" name="Content Placeholder 4">
            <a:extLst>
              <a:ext uri="{FF2B5EF4-FFF2-40B4-BE49-F238E27FC236}">
                <a16:creationId xmlns:a16="http://schemas.microsoft.com/office/drawing/2014/main" id="{9F3B9BBB-0F78-4A13-8A15-E9031B13665F}"/>
              </a:ext>
            </a:extLst>
          </p:cNvPr>
          <p:cNvSpPr>
            <a:spLocks noGrp="1"/>
          </p:cNvSpPr>
          <p:nvPr>
            <p:ph idx="1"/>
          </p:nvPr>
        </p:nvSpPr>
        <p:spPr>
          <a:xfrm>
            <a:off x="746852" y="1853248"/>
            <a:ext cx="3980132" cy="4195481"/>
          </a:xfrm>
        </p:spPr>
        <p:txBody>
          <a:bodyPr/>
          <a:lstStyle/>
          <a:p>
            <a:r>
              <a:rPr lang="en-US" dirty="0"/>
              <a:t>What does that phrase mean to you?</a:t>
            </a:r>
          </a:p>
          <a:p>
            <a:r>
              <a:rPr lang="en-US" dirty="0"/>
              <a:t>Why is it important?</a:t>
            </a:r>
          </a:p>
          <a:p>
            <a:r>
              <a:rPr lang="en-US" dirty="0"/>
              <a:t>What would you like to takeaway from this session?</a:t>
            </a:r>
          </a:p>
        </p:txBody>
      </p:sp>
      <p:sp>
        <p:nvSpPr>
          <p:cNvPr id="2" name="TextBox 1">
            <a:extLst>
              <a:ext uri="{FF2B5EF4-FFF2-40B4-BE49-F238E27FC236}">
                <a16:creationId xmlns:a16="http://schemas.microsoft.com/office/drawing/2014/main" id="{59EB8E4D-18BA-4CA2-92D2-31F5D15A3D42}"/>
              </a:ext>
            </a:extLst>
          </p:cNvPr>
          <p:cNvSpPr txBox="1"/>
          <p:nvPr/>
        </p:nvSpPr>
        <p:spPr>
          <a:xfrm>
            <a:off x="646111" y="4672738"/>
            <a:ext cx="4158362" cy="954107"/>
          </a:xfrm>
          <a:prstGeom prst="rect">
            <a:avLst/>
          </a:prstGeom>
          <a:noFill/>
        </p:spPr>
        <p:txBody>
          <a:bodyPr wrap="square" rtlCol="0">
            <a:spAutoFit/>
          </a:bodyPr>
          <a:lstStyle/>
          <a:p>
            <a:r>
              <a:rPr lang="en-US" sz="2800" dirty="0"/>
              <a:t>Please place your responses in the chat</a:t>
            </a:r>
          </a:p>
        </p:txBody>
      </p:sp>
      <p:pic>
        <p:nvPicPr>
          <p:cNvPr id="6" name="Picture 5" descr="Close up photo of a microphone in an outdoor concert">
            <a:extLst>
              <a:ext uri="{FF2B5EF4-FFF2-40B4-BE49-F238E27FC236}">
                <a16:creationId xmlns:a16="http://schemas.microsoft.com/office/drawing/2014/main" id="{AF458CCA-9108-46F6-AD00-B3CC6DCAF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472" y="1266986"/>
            <a:ext cx="6486041" cy="4324027"/>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1490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1294-1D81-4459-B5A7-2DB7B89C9183}"/>
              </a:ext>
            </a:extLst>
          </p:cNvPr>
          <p:cNvSpPr>
            <a:spLocks noGrp="1"/>
          </p:cNvSpPr>
          <p:nvPr>
            <p:ph type="title"/>
          </p:nvPr>
        </p:nvSpPr>
        <p:spPr/>
        <p:txBody>
          <a:bodyPr/>
          <a:lstStyle/>
          <a:p>
            <a:r>
              <a:rPr lang="en-US" dirty="0"/>
              <a:t>Components of Powerful Communication</a:t>
            </a:r>
          </a:p>
        </p:txBody>
      </p:sp>
      <p:sp>
        <p:nvSpPr>
          <p:cNvPr id="3" name="Content Placeholder 2">
            <a:extLst>
              <a:ext uri="{FF2B5EF4-FFF2-40B4-BE49-F238E27FC236}">
                <a16:creationId xmlns:a16="http://schemas.microsoft.com/office/drawing/2014/main" id="{74338BE0-4513-407D-8141-C7EA2105AA97}"/>
              </a:ext>
            </a:extLst>
          </p:cNvPr>
          <p:cNvSpPr>
            <a:spLocks noGrp="1"/>
          </p:cNvSpPr>
          <p:nvPr>
            <p:ph idx="1"/>
          </p:nvPr>
        </p:nvSpPr>
        <p:spPr>
          <a:xfrm>
            <a:off x="1104293" y="2209801"/>
            <a:ext cx="8946541" cy="4195481"/>
          </a:xfrm>
        </p:spPr>
        <p:txBody>
          <a:bodyPr>
            <a:normAutofit/>
          </a:bodyPr>
          <a:lstStyle/>
          <a:p>
            <a:r>
              <a:rPr lang="en-US" dirty="0"/>
              <a:t>Authenticity</a:t>
            </a:r>
          </a:p>
          <a:p>
            <a:pPr lvl="1"/>
            <a:r>
              <a:rPr lang="en-US" dirty="0"/>
              <a:t>Commitment to your message</a:t>
            </a:r>
          </a:p>
          <a:p>
            <a:r>
              <a:rPr lang="en-US" dirty="0"/>
              <a:t>Clarity</a:t>
            </a:r>
          </a:p>
          <a:p>
            <a:pPr lvl="1"/>
            <a:r>
              <a:rPr lang="en-US" dirty="0"/>
              <a:t>Your key message </a:t>
            </a:r>
          </a:p>
          <a:p>
            <a:pPr lvl="1"/>
            <a:r>
              <a:rPr lang="en-US" dirty="0"/>
              <a:t>The result you want</a:t>
            </a:r>
          </a:p>
          <a:p>
            <a:r>
              <a:rPr lang="en-US" dirty="0"/>
              <a:t>Connection</a:t>
            </a:r>
          </a:p>
          <a:p>
            <a:pPr lvl="1"/>
            <a:r>
              <a:rPr lang="en-US" dirty="0"/>
              <a:t>Understanding of your audience – what are their types &amp; needs</a:t>
            </a:r>
          </a:p>
          <a:p>
            <a:pPr lvl="1"/>
            <a:r>
              <a:rPr lang="en-US" dirty="0"/>
              <a:t>Lead with warmth</a:t>
            </a:r>
          </a:p>
          <a:p>
            <a:r>
              <a:rPr lang="en-US" dirty="0"/>
              <a:t>Confidence</a:t>
            </a:r>
          </a:p>
        </p:txBody>
      </p:sp>
    </p:spTree>
    <p:extLst>
      <p:ext uri="{BB962C8B-B14F-4D97-AF65-F5344CB8AC3E}">
        <p14:creationId xmlns:p14="http://schemas.microsoft.com/office/powerpoint/2010/main" val="110227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B4C6-A735-4C89-B7F2-8994B539FDCB}"/>
              </a:ext>
            </a:extLst>
          </p:cNvPr>
          <p:cNvSpPr>
            <a:spLocks noGrp="1"/>
          </p:cNvSpPr>
          <p:nvPr>
            <p:ph type="title"/>
          </p:nvPr>
        </p:nvSpPr>
        <p:spPr/>
        <p:txBody>
          <a:bodyPr/>
          <a:lstStyle/>
          <a:p>
            <a:r>
              <a:rPr lang="en-US" dirty="0"/>
              <a:t>Undermining Speech Phrases</a:t>
            </a:r>
          </a:p>
        </p:txBody>
      </p:sp>
      <p:sp>
        <p:nvSpPr>
          <p:cNvPr id="3" name="Content Placeholder 2">
            <a:extLst>
              <a:ext uri="{FF2B5EF4-FFF2-40B4-BE49-F238E27FC236}">
                <a16:creationId xmlns:a16="http://schemas.microsoft.com/office/drawing/2014/main" id="{6503B0C8-423F-49D0-A235-1716AFCD1690}"/>
              </a:ext>
            </a:extLst>
          </p:cNvPr>
          <p:cNvSpPr>
            <a:spLocks noGrp="1"/>
          </p:cNvSpPr>
          <p:nvPr>
            <p:ph idx="1"/>
          </p:nvPr>
        </p:nvSpPr>
        <p:spPr/>
        <p:txBody>
          <a:bodyPr>
            <a:normAutofit/>
          </a:bodyPr>
          <a:lstStyle/>
          <a:p>
            <a:r>
              <a:rPr lang="en-US" dirty="0"/>
              <a:t>I </a:t>
            </a:r>
            <a:r>
              <a:rPr lang="en-US" i="1" dirty="0"/>
              <a:t>just</a:t>
            </a:r>
            <a:r>
              <a:rPr lang="en-US" dirty="0"/>
              <a:t> wanted to….</a:t>
            </a:r>
          </a:p>
          <a:p>
            <a:r>
              <a:rPr lang="en-US" dirty="0"/>
              <a:t>I kind of…</a:t>
            </a:r>
          </a:p>
          <a:p>
            <a:r>
              <a:rPr lang="en-US" dirty="0"/>
              <a:t>I’m no expert, but…</a:t>
            </a:r>
          </a:p>
          <a:p>
            <a:r>
              <a:rPr lang="en-US" dirty="0"/>
              <a:t>Does that make sense?</a:t>
            </a:r>
          </a:p>
          <a:p>
            <a:r>
              <a:rPr lang="en-US" dirty="0"/>
              <a:t>Perhaps we could…</a:t>
            </a:r>
          </a:p>
          <a:p>
            <a:r>
              <a:rPr lang="en-US" dirty="0"/>
              <a:t>Okay?</a:t>
            </a:r>
          </a:p>
          <a:p>
            <a:r>
              <a:rPr lang="en-US" dirty="0"/>
              <a:t>Sorry to bother you…</a:t>
            </a:r>
          </a:p>
          <a:p>
            <a:r>
              <a:rPr lang="en-US" dirty="0"/>
              <a:t>This might be a bad idea…</a:t>
            </a:r>
          </a:p>
          <a:p>
            <a:endParaRPr lang="en-US" dirty="0"/>
          </a:p>
        </p:txBody>
      </p:sp>
      <p:pic>
        <p:nvPicPr>
          <p:cNvPr id="5" name="Picture 4" descr="Black dog with bow-tie">
            <a:extLst>
              <a:ext uri="{FF2B5EF4-FFF2-40B4-BE49-F238E27FC236}">
                <a16:creationId xmlns:a16="http://schemas.microsoft.com/office/drawing/2014/main" id="{DE2113EF-4FB6-492B-9FF3-923DE407A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5592" y="1853248"/>
            <a:ext cx="5416641" cy="3992569"/>
          </a:xfrm>
          <a:prstGeom prst="rect">
            <a:avLst/>
          </a:prstGeom>
        </p:spPr>
      </p:pic>
    </p:spTree>
    <p:extLst>
      <p:ext uri="{BB962C8B-B14F-4D97-AF65-F5344CB8AC3E}">
        <p14:creationId xmlns:p14="http://schemas.microsoft.com/office/powerpoint/2010/main" val="422484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F90F-26F6-492C-A91D-573B963501D7}"/>
              </a:ext>
            </a:extLst>
          </p:cNvPr>
          <p:cNvSpPr>
            <a:spLocks noGrp="1"/>
          </p:cNvSpPr>
          <p:nvPr>
            <p:ph type="title"/>
          </p:nvPr>
        </p:nvSpPr>
        <p:spPr>
          <a:xfrm>
            <a:off x="560871" y="243491"/>
            <a:ext cx="9404723" cy="1400530"/>
          </a:xfrm>
        </p:spPr>
        <p:txBody>
          <a:bodyPr/>
          <a:lstStyle/>
          <a:p>
            <a:r>
              <a:rPr lang="en-US" sz="4000" dirty="0"/>
              <a:t>Undermining Speech Patterns</a:t>
            </a:r>
          </a:p>
        </p:txBody>
      </p:sp>
      <p:sp>
        <p:nvSpPr>
          <p:cNvPr id="3" name="Content Placeholder 2">
            <a:extLst>
              <a:ext uri="{FF2B5EF4-FFF2-40B4-BE49-F238E27FC236}">
                <a16:creationId xmlns:a16="http://schemas.microsoft.com/office/drawing/2014/main" id="{0EE313A5-953A-47F6-9342-9E887488ECE3}"/>
              </a:ext>
            </a:extLst>
          </p:cNvPr>
          <p:cNvSpPr>
            <a:spLocks noGrp="1"/>
          </p:cNvSpPr>
          <p:nvPr>
            <p:ph idx="1"/>
          </p:nvPr>
        </p:nvSpPr>
        <p:spPr>
          <a:xfrm>
            <a:off x="909584" y="1627923"/>
            <a:ext cx="6281630" cy="4845802"/>
          </a:xfrm>
        </p:spPr>
        <p:txBody>
          <a:bodyPr>
            <a:normAutofit/>
          </a:bodyPr>
          <a:lstStyle/>
          <a:p>
            <a:r>
              <a:rPr lang="en-US" dirty="0"/>
              <a:t>Making a statement sound like a question with voice lifting at the end</a:t>
            </a:r>
          </a:p>
          <a:p>
            <a:r>
              <a:rPr lang="en-US" dirty="0"/>
              <a:t>Apologizing when we are not at fault </a:t>
            </a:r>
          </a:p>
          <a:p>
            <a:r>
              <a:rPr lang="en-US" dirty="0"/>
              <a:t>Repeating ourselves to ensure we’re heard</a:t>
            </a:r>
          </a:p>
          <a:p>
            <a:r>
              <a:rPr lang="en-US" dirty="0"/>
              <a:t>Run on sentences to ensure we’re not interrupted</a:t>
            </a:r>
          </a:p>
          <a:p>
            <a:r>
              <a:rPr lang="en-US" dirty="0"/>
              <a:t>Speaking too quickly</a:t>
            </a:r>
          </a:p>
          <a:p>
            <a:r>
              <a:rPr lang="en-US" dirty="0"/>
              <a:t>Trailing off</a:t>
            </a:r>
          </a:p>
          <a:p>
            <a:r>
              <a:rPr lang="en-US" dirty="0"/>
              <a:t>Nervous laughter</a:t>
            </a:r>
          </a:p>
          <a:p>
            <a:r>
              <a:rPr lang="en-US" dirty="0"/>
              <a:t>Filling the silence</a:t>
            </a:r>
          </a:p>
        </p:txBody>
      </p:sp>
      <p:pic>
        <p:nvPicPr>
          <p:cNvPr id="4" name="Picture 3">
            <a:extLst>
              <a:ext uri="{FF2B5EF4-FFF2-40B4-BE49-F238E27FC236}">
                <a16:creationId xmlns:a16="http://schemas.microsoft.com/office/drawing/2014/main" id="{F20191E5-82F6-4210-8EEE-D90D919D74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1471" y="2390245"/>
            <a:ext cx="4428210" cy="3321158"/>
          </a:xfrm>
          <a:prstGeom prst="rect">
            <a:avLst/>
          </a:prstGeom>
        </p:spPr>
      </p:pic>
    </p:spTree>
    <p:extLst>
      <p:ext uri="{BB962C8B-B14F-4D97-AF65-F5344CB8AC3E}">
        <p14:creationId xmlns:p14="http://schemas.microsoft.com/office/powerpoint/2010/main" val="327556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2259-B322-47D7-9A8E-7EAA8C062B66}"/>
              </a:ext>
            </a:extLst>
          </p:cNvPr>
          <p:cNvSpPr>
            <a:spLocks noGrp="1"/>
          </p:cNvSpPr>
          <p:nvPr>
            <p:ph type="title"/>
          </p:nvPr>
        </p:nvSpPr>
        <p:spPr/>
        <p:txBody>
          <a:bodyPr/>
          <a:lstStyle/>
          <a:p>
            <a:r>
              <a:rPr lang="en-US" dirty="0"/>
              <a:t>Undermining Body Gestures</a:t>
            </a:r>
          </a:p>
        </p:txBody>
      </p:sp>
      <p:pic>
        <p:nvPicPr>
          <p:cNvPr id="5" name="Content Placeholder 4" descr="A person sitting at a desk with headphones on&#10;&#10;Description automatically generated with low confidence">
            <a:extLst>
              <a:ext uri="{FF2B5EF4-FFF2-40B4-BE49-F238E27FC236}">
                <a16:creationId xmlns:a16="http://schemas.microsoft.com/office/drawing/2014/main" id="{CFECF054-EB40-4DA4-BE77-E8E8ECCC628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5211" y="2304950"/>
            <a:ext cx="4395787" cy="3296840"/>
          </a:xfrm>
        </p:spPr>
      </p:pic>
      <p:sp>
        <p:nvSpPr>
          <p:cNvPr id="9" name="Content Placeholder 8">
            <a:extLst>
              <a:ext uri="{FF2B5EF4-FFF2-40B4-BE49-F238E27FC236}">
                <a16:creationId xmlns:a16="http://schemas.microsoft.com/office/drawing/2014/main" id="{5E78BF28-A0AC-47B4-8546-B26B5DE06AB0}"/>
              </a:ext>
            </a:extLst>
          </p:cNvPr>
          <p:cNvSpPr>
            <a:spLocks noGrp="1"/>
          </p:cNvSpPr>
          <p:nvPr>
            <p:ph sz="half" idx="2"/>
          </p:nvPr>
        </p:nvSpPr>
        <p:spPr>
          <a:xfrm>
            <a:off x="726031" y="1295308"/>
            <a:ext cx="5000593" cy="5198481"/>
          </a:xfrm>
        </p:spPr>
        <p:txBody>
          <a:bodyPr>
            <a:normAutofit fontScale="85000" lnSpcReduction="20000"/>
          </a:bodyPr>
          <a:lstStyle/>
          <a:p>
            <a:r>
              <a:rPr lang="en-US" dirty="0"/>
              <a:t>Stance</a:t>
            </a:r>
          </a:p>
          <a:p>
            <a:pPr lvl="1"/>
            <a:r>
              <a:rPr lang="en-US" dirty="0"/>
              <a:t>Avoid slouching</a:t>
            </a:r>
          </a:p>
          <a:p>
            <a:pPr lvl="1"/>
            <a:r>
              <a:rPr lang="en-US" dirty="0"/>
              <a:t>Center weight on both feet</a:t>
            </a:r>
          </a:p>
          <a:p>
            <a:pPr lvl="1"/>
            <a:r>
              <a:rPr lang="en-US" dirty="0"/>
              <a:t>Face your audience</a:t>
            </a:r>
          </a:p>
          <a:p>
            <a:pPr lvl="1"/>
            <a:r>
              <a:rPr lang="en-US" dirty="0"/>
              <a:t>“Put your shoulders in your back pockets”</a:t>
            </a:r>
          </a:p>
          <a:p>
            <a:r>
              <a:rPr lang="en-US" dirty="0"/>
              <a:t>Wrapping yourself with your arms</a:t>
            </a:r>
          </a:p>
          <a:p>
            <a:pPr lvl="1"/>
            <a:r>
              <a:rPr lang="en-US" dirty="0"/>
              <a:t>Conveys image of powerless</a:t>
            </a:r>
          </a:p>
          <a:p>
            <a:r>
              <a:rPr lang="en-US" dirty="0"/>
              <a:t>Folded arms</a:t>
            </a:r>
          </a:p>
          <a:p>
            <a:pPr lvl="1"/>
            <a:r>
              <a:rPr lang="en-US" dirty="0"/>
              <a:t>May be cold body temperature although often interpreted as being closed off</a:t>
            </a:r>
          </a:p>
          <a:p>
            <a:r>
              <a:rPr lang="en-US" dirty="0"/>
              <a:t>Nervous movement</a:t>
            </a:r>
          </a:p>
          <a:p>
            <a:pPr lvl="1"/>
            <a:r>
              <a:rPr lang="en-US" dirty="0"/>
              <a:t>Clicking your pen, tapping fingers, bouncing leg</a:t>
            </a:r>
          </a:p>
          <a:p>
            <a:r>
              <a:rPr lang="en-US" dirty="0"/>
              <a:t>Eye contact</a:t>
            </a:r>
          </a:p>
          <a:p>
            <a:pPr lvl="1"/>
            <a:r>
              <a:rPr lang="en-US" dirty="0"/>
              <a:t>Know where camera is on your computer</a:t>
            </a:r>
          </a:p>
          <a:p>
            <a:pPr lvl="1"/>
            <a:r>
              <a:rPr lang="en-US" dirty="0"/>
              <a:t>If in person, don’t look down – look at your audience</a:t>
            </a:r>
          </a:p>
          <a:p>
            <a:r>
              <a:rPr lang="en-US" dirty="0"/>
              <a:t>Be culturally aware, especially of hand gestures</a:t>
            </a:r>
          </a:p>
        </p:txBody>
      </p:sp>
    </p:spTree>
    <p:extLst>
      <p:ext uri="{BB962C8B-B14F-4D97-AF65-F5344CB8AC3E}">
        <p14:creationId xmlns:p14="http://schemas.microsoft.com/office/powerpoint/2010/main" val="10457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F4CF-9951-4788-A76A-742AB3804FBA}"/>
              </a:ext>
            </a:extLst>
          </p:cNvPr>
          <p:cNvSpPr>
            <a:spLocks noGrp="1"/>
          </p:cNvSpPr>
          <p:nvPr>
            <p:ph type="title"/>
          </p:nvPr>
        </p:nvSpPr>
        <p:spPr/>
        <p:txBody>
          <a:bodyPr/>
          <a:lstStyle/>
          <a:p>
            <a:r>
              <a:rPr lang="en-US" sz="3600" dirty="0"/>
              <a:t>How to Feel Confident:  Power Posture</a:t>
            </a:r>
          </a:p>
        </p:txBody>
      </p:sp>
      <p:sp>
        <p:nvSpPr>
          <p:cNvPr id="5" name="TextBox 4">
            <a:extLst>
              <a:ext uri="{FF2B5EF4-FFF2-40B4-BE49-F238E27FC236}">
                <a16:creationId xmlns:a16="http://schemas.microsoft.com/office/drawing/2014/main" id="{0FC803DC-B867-40BF-BC1C-95BAAF9B2E01}"/>
              </a:ext>
            </a:extLst>
          </p:cNvPr>
          <p:cNvSpPr txBox="1"/>
          <p:nvPr/>
        </p:nvSpPr>
        <p:spPr>
          <a:xfrm>
            <a:off x="646111" y="1632943"/>
            <a:ext cx="8526693" cy="2308324"/>
          </a:xfrm>
          <a:prstGeom prst="rect">
            <a:avLst/>
          </a:prstGeom>
          <a:noFill/>
        </p:spPr>
        <p:txBody>
          <a:bodyPr wrap="none" rtlCol="0">
            <a:spAutoFit/>
          </a:bodyPr>
          <a:lstStyle/>
          <a:p>
            <a:r>
              <a:rPr lang="en-US" dirty="0"/>
              <a:t>“Body leads the Mind” – Amy Cuddy, Harvard professor and researcher</a:t>
            </a:r>
          </a:p>
          <a:p>
            <a:r>
              <a:rPr lang="en-US" dirty="0"/>
              <a:t>CBS Mornings</a:t>
            </a:r>
          </a:p>
          <a:p>
            <a:endParaRPr lang="en-US" dirty="0"/>
          </a:p>
          <a:p>
            <a:r>
              <a:rPr lang="en-US" dirty="0"/>
              <a:t>Stand like wonder woman or strike a victory pose before you go “onstage”</a:t>
            </a:r>
          </a:p>
          <a:p>
            <a:r>
              <a:rPr lang="en-US" dirty="0"/>
              <a:t>Optimizes your brain</a:t>
            </a:r>
          </a:p>
          <a:p>
            <a:endParaRPr lang="en-US" dirty="0"/>
          </a:p>
          <a:p>
            <a:r>
              <a:rPr lang="en-US" dirty="0"/>
              <a:t>Instead of internal message “I’m anxious”, say “I’m excited”</a:t>
            </a:r>
          </a:p>
          <a:p>
            <a:r>
              <a:rPr lang="en-US" dirty="0"/>
              <a:t> </a:t>
            </a:r>
          </a:p>
        </p:txBody>
      </p:sp>
      <p:pic>
        <p:nvPicPr>
          <p:cNvPr id="7" name="Picture 6">
            <a:extLst>
              <a:ext uri="{FF2B5EF4-FFF2-40B4-BE49-F238E27FC236}">
                <a16:creationId xmlns:a16="http://schemas.microsoft.com/office/drawing/2014/main" id="{4198DFC0-3A1C-4626-BEA9-591405DFA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3881437"/>
            <a:ext cx="2381250" cy="2976563"/>
          </a:xfrm>
          <a:prstGeom prst="rect">
            <a:avLst/>
          </a:prstGeom>
        </p:spPr>
      </p:pic>
      <p:pic>
        <p:nvPicPr>
          <p:cNvPr id="12" name="Picture 11" descr="Person on a vehicle">
            <a:extLst>
              <a:ext uri="{FF2B5EF4-FFF2-40B4-BE49-F238E27FC236}">
                <a16:creationId xmlns:a16="http://schemas.microsoft.com/office/drawing/2014/main" id="{E9ABCD1D-9CC7-4D4A-B304-277E2F670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582" y="3633210"/>
            <a:ext cx="4465281" cy="2976563"/>
          </a:xfrm>
          <a:prstGeom prst="rect">
            <a:avLst/>
          </a:prstGeom>
        </p:spPr>
      </p:pic>
    </p:spTree>
    <p:extLst>
      <p:ext uri="{BB962C8B-B14F-4D97-AF65-F5344CB8AC3E}">
        <p14:creationId xmlns:p14="http://schemas.microsoft.com/office/powerpoint/2010/main" val="2426596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3016</TotalTime>
  <Words>2554</Words>
  <Application>Microsoft Macintosh PowerPoint</Application>
  <PresentationFormat>Widescreen</PresentationFormat>
  <Paragraphs>335</Paragraphs>
  <Slides>37</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Georgia</vt:lpstr>
      <vt:lpstr>Lyon Text Web</vt:lpstr>
      <vt:lpstr>Wingdings 3</vt:lpstr>
      <vt:lpstr>Ion</vt:lpstr>
      <vt:lpstr>Women’s Collective May 13, 2022</vt:lpstr>
      <vt:lpstr>Introductions:  Your Hosts</vt:lpstr>
      <vt:lpstr>Agenda</vt:lpstr>
      <vt:lpstr>Communicating with Power</vt:lpstr>
      <vt:lpstr>Components of Powerful Communication</vt:lpstr>
      <vt:lpstr>Undermining Speech Phrases</vt:lpstr>
      <vt:lpstr>Undermining Speech Patterns</vt:lpstr>
      <vt:lpstr>Undermining Body Gestures</vt:lpstr>
      <vt:lpstr>How to Feel Confident:  Power Posture</vt:lpstr>
      <vt:lpstr>What other undermining speech patterns and phrases have you heard or used? (also think about emails and texts)</vt:lpstr>
      <vt:lpstr>What do you think about “ahs”, “ums” and “you know”?</vt:lpstr>
      <vt:lpstr>Why Does it Matter?</vt:lpstr>
      <vt:lpstr>Why Do We Use Undermining Speech Patterns?</vt:lpstr>
      <vt:lpstr>Historical Context</vt:lpstr>
      <vt:lpstr>Cultural Messaging</vt:lpstr>
      <vt:lpstr>Acknowledge the Double Standard</vt:lpstr>
      <vt:lpstr>Really Important Caveat</vt:lpstr>
      <vt:lpstr>A Response to, “Are we placing self-blame on women once again?” </vt:lpstr>
      <vt:lpstr>Practical Tips</vt:lpstr>
      <vt:lpstr>Overcoming the Double Standard</vt:lpstr>
      <vt:lpstr>“Does this make sense?” </vt:lpstr>
      <vt:lpstr>Forming Questions Instead of Opinions</vt:lpstr>
      <vt:lpstr>What if you don’t know the answer?</vt:lpstr>
      <vt:lpstr>How to handle if interrupted?</vt:lpstr>
      <vt:lpstr>Understanding Communication Styles</vt:lpstr>
      <vt:lpstr>Active Listening is a Powerful Communication Skill</vt:lpstr>
      <vt:lpstr>Tips for Effective Communication Virtually</vt:lpstr>
      <vt:lpstr>Professional Emails</vt:lpstr>
      <vt:lpstr>Business Texting Etiquette Tips</vt:lpstr>
      <vt:lpstr>Avoid Acronyms &amp; Abbreviations</vt:lpstr>
      <vt:lpstr>Avoid the Dreaded Overused Buzzwords</vt:lpstr>
      <vt:lpstr>Components of Powerful Communication</vt:lpstr>
      <vt:lpstr>Key Takeaways and Action Plan</vt:lpstr>
      <vt:lpstr>Next Session</vt:lpstr>
      <vt:lpstr>Update on Minneapolis Business Mentors</vt:lpstr>
      <vt:lpstr>Women’s Collective Thank you!</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Tylor Allison</dc:creator>
  <cp:lastModifiedBy>Microsoft Office User</cp:lastModifiedBy>
  <cp:revision>43</cp:revision>
  <dcterms:created xsi:type="dcterms:W3CDTF">2022-03-14T20:19:31Z</dcterms:created>
  <dcterms:modified xsi:type="dcterms:W3CDTF">2022-05-06T20:38:28Z</dcterms:modified>
</cp:coreProperties>
</file>